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6" r:id="rId4"/>
    <p:sldId id="258" r:id="rId5"/>
    <p:sldId id="259" r:id="rId6"/>
    <p:sldId id="260" r:id="rId7"/>
    <p:sldId id="261" r:id="rId8"/>
    <p:sldId id="262" r:id="rId9"/>
    <p:sldId id="264" r:id="rId10"/>
    <p:sldId id="275" r:id="rId11"/>
    <p:sldId id="265" r:id="rId12"/>
    <p:sldId id="263" r:id="rId13"/>
    <p:sldId id="266" r:id="rId14"/>
    <p:sldId id="271" r:id="rId15"/>
    <p:sldId id="272" r:id="rId16"/>
    <p:sldId id="273" r:id="rId17"/>
    <p:sldId id="274" r:id="rId18"/>
    <p:sldId id="267" r:id="rId19"/>
    <p:sldId id="269"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8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5" d="100"/>
          <a:sy n="105" d="100"/>
        </p:scale>
        <p:origin x="5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anketos%20diagramos%20(baig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IMANTE\Documents\STEAM%207b\anketos%20diagramos%20(baig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nketos%20diagramos%20(baig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nketos%20diagramos%20(baig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IMANTE\Documents\STEAM%207b\anketos%20diagramos%20(baig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IMANTE\Documents\STEAM%207b\anketos%20diagramos%20(baig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IMANTE\Documents\STEAM%207b\anketos%20diagramos%20(baig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IMANTE\Documents\STEAM%207b\anketos%20diagramos%20(baig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Times New Roman" pitchFamily="18" charset="0"/>
                <a:ea typeface="+mn-ea"/>
                <a:cs typeface="Times New Roman" pitchFamily="18" charset="0"/>
              </a:defRPr>
            </a:pPr>
            <a:r>
              <a:rPr lang="lt-LT" sz="1800" dirty="0"/>
              <a:t>Kaip dažnai užkandžiauja mokykloje?</a:t>
            </a:r>
          </a:p>
        </c:rich>
      </c:tx>
      <c:overlay val="0"/>
      <c:spPr>
        <a:noFill/>
        <a:ln>
          <a:noFill/>
        </a:ln>
        <a:effectLst/>
      </c:spPr>
    </c:title>
    <c:autoTitleDeleted val="0"/>
    <c:plotArea>
      <c:layout/>
      <c:barChart>
        <c:barDir val="col"/>
        <c:grouping val="clustered"/>
        <c:varyColors val="0"/>
        <c:ser>
          <c:idx val="0"/>
          <c:order val="0"/>
          <c:tx>
            <c:strRef>
              <c:f>Sheet1!$B$243</c:f>
              <c:strCache>
                <c:ptCount val="1"/>
                <c:pt idx="0">
                  <c:v>mergaitės</c:v>
                </c:pt>
              </c:strCache>
            </c:strRef>
          </c:tx>
          <c:spPr>
            <a:solidFill>
              <a:schemeClr val="accent2">
                <a:tint val="77000"/>
              </a:schemeClr>
            </a:solidFill>
            <a:ln>
              <a:noFill/>
            </a:ln>
            <a:effectLst/>
          </c:spPr>
          <c:invertIfNegative val="0"/>
          <c:cat>
            <c:strRef>
              <c:f>Sheet1!$A$244:$A$250</c:f>
              <c:strCache>
                <c:ptCount val="7"/>
                <c:pt idx="0">
                  <c:v>kai susinervina</c:v>
                </c:pt>
                <c:pt idx="1">
                  <c:v>kai išalksta</c:v>
                </c:pt>
                <c:pt idx="2">
                  <c:v>kiekvieną pertrauką</c:v>
                </c:pt>
                <c:pt idx="3">
                  <c:v>tik per ilgąsias pertraukas</c:v>
                </c:pt>
                <c:pt idx="4">
                  <c:v>per vieną ilgąją pertrauką</c:v>
                </c:pt>
                <c:pt idx="5">
                  <c:v>visi 5 ats.</c:v>
                </c:pt>
                <c:pt idx="6">
                  <c:v>neatsakė</c:v>
                </c:pt>
              </c:strCache>
            </c:strRef>
          </c:cat>
          <c:val>
            <c:numRef>
              <c:f>Sheet1!$B$244:$B$250</c:f>
              <c:numCache>
                <c:formatCode>General</c:formatCode>
                <c:ptCount val="7"/>
                <c:pt idx="0">
                  <c:v>0</c:v>
                </c:pt>
                <c:pt idx="1">
                  <c:v>3</c:v>
                </c:pt>
                <c:pt idx="2">
                  <c:v>0</c:v>
                </c:pt>
                <c:pt idx="3">
                  <c:v>1</c:v>
                </c:pt>
                <c:pt idx="4">
                  <c:v>5</c:v>
                </c:pt>
                <c:pt idx="5">
                  <c:v>1</c:v>
                </c:pt>
                <c:pt idx="6">
                  <c:v>1</c:v>
                </c:pt>
              </c:numCache>
            </c:numRef>
          </c:val>
          <c:extLst>
            <c:ext xmlns:c16="http://schemas.microsoft.com/office/drawing/2014/chart" uri="{C3380CC4-5D6E-409C-BE32-E72D297353CC}">
              <c16:uniqueId val="{00000000-1474-4213-B52C-A02F145CFFBC}"/>
            </c:ext>
          </c:extLst>
        </c:ser>
        <c:ser>
          <c:idx val="1"/>
          <c:order val="1"/>
          <c:tx>
            <c:strRef>
              <c:f>Sheet1!$C$243</c:f>
              <c:strCache>
                <c:ptCount val="1"/>
                <c:pt idx="0">
                  <c:v>berniukai</c:v>
                </c:pt>
              </c:strCache>
            </c:strRef>
          </c:tx>
          <c:spPr>
            <a:solidFill>
              <a:schemeClr val="accent2">
                <a:shade val="76000"/>
              </a:schemeClr>
            </a:solidFill>
            <a:ln>
              <a:noFill/>
            </a:ln>
            <a:effectLst/>
          </c:spPr>
          <c:invertIfNegative val="0"/>
          <c:cat>
            <c:strRef>
              <c:f>Sheet1!$A$244:$A$250</c:f>
              <c:strCache>
                <c:ptCount val="7"/>
                <c:pt idx="0">
                  <c:v>kai susinervina</c:v>
                </c:pt>
                <c:pt idx="1">
                  <c:v>kai išalksta</c:v>
                </c:pt>
                <c:pt idx="2">
                  <c:v>kiekvieną pertrauką</c:v>
                </c:pt>
                <c:pt idx="3">
                  <c:v>tik per ilgąsias pertraukas</c:v>
                </c:pt>
                <c:pt idx="4">
                  <c:v>per vieną ilgąją pertrauką</c:v>
                </c:pt>
                <c:pt idx="5">
                  <c:v>visi 5 ats.</c:v>
                </c:pt>
                <c:pt idx="6">
                  <c:v>neatsakė</c:v>
                </c:pt>
              </c:strCache>
            </c:strRef>
          </c:cat>
          <c:val>
            <c:numRef>
              <c:f>Sheet1!$C$244:$C$250</c:f>
              <c:numCache>
                <c:formatCode>General</c:formatCode>
                <c:ptCount val="7"/>
                <c:pt idx="0">
                  <c:v>0</c:v>
                </c:pt>
                <c:pt idx="1">
                  <c:v>3</c:v>
                </c:pt>
                <c:pt idx="2">
                  <c:v>0</c:v>
                </c:pt>
                <c:pt idx="3">
                  <c:v>0</c:v>
                </c:pt>
                <c:pt idx="4">
                  <c:v>3</c:v>
                </c:pt>
                <c:pt idx="5">
                  <c:v>1</c:v>
                </c:pt>
                <c:pt idx="6">
                  <c:v>1</c:v>
                </c:pt>
              </c:numCache>
            </c:numRef>
          </c:val>
          <c:extLst>
            <c:ext xmlns:c16="http://schemas.microsoft.com/office/drawing/2014/chart" uri="{C3380CC4-5D6E-409C-BE32-E72D297353CC}">
              <c16:uniqueId val="{00000001-1474-4213-B52C-A02F145CFFBC}"/>
            </c:ext>
          </c:extLst>
        </c:ser>
        <c:dLbls>
          <c:showLegendKey val="0"/>
          <c:showVal val="0"/>
          <c:showCatName val="0"/>
          <c:showSerName val="0"/>
          <c:showPercent val="0"/>
          <c:showBubbleSize val="0"/>
        </c:dLbls>
        <c:gapWidth val="219"/>
        <c:overlap val="-27"/>
        <c:axId val="116915312"/>
        <c:axId val="116915872"/>
      </c:barChart>
      <c:catAx>
        <c:axId val="11691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crossAx val="116915872"/>
        <c:crosses val="autoZero"/>
        <c:auto val="1"/>
        <c:lblAlgn val="ctr"/>
        <c:lblOffset val="100"/>
        <c:noMultiLvlLbl val="0"/>
      </c:catAx>
      <c:valAx>
        <c:axId val="11691587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crossAx val="1169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latin typeface="Times New Roman" pitchFamily="18" charset="0"/>
          <a:cs typeface="Times New Roman" pitchFamily="18" charset="0"/>
        </a:defRPr>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lt-LT" sz="1800" dirty="0"/>
              <a:t>Kaip dažnai užkandžiauja?</a:t>
            </a:r>
          </a:p>
        </c:rich>
      </c:tx>
      <c:overlay val="0"/>
      <c:spPr>
        <a:noFill/>
        <a:ln>
          <a:noFill/>
        </a:ln>
        <a:effectLst/>
      </c:spPr>
    </c:title>
    <c:autoTitleDeleted val="0"/>
    <c:plotArea>
      <c:layout>
        <c:manualLayout>
          <c:layoutTarget val="inner"/>
          <c:xMode val="edge"/>
          <c:yMode val="edge"/>
          <c:x val="6.7803149606299212E-2"/>
          <c:y val="0.18097222222222237"/>
          <c:w val="0.9155301837270331"/>
          <c:h val="0.6149843248760567"/>
        </c:manualLayout>
      </c:layout>
      <c:barChart>
        <c:barDir val="col"/>
        <c:grouping val="clustered"/>
        <c:varyColors val="0"/>
        <c:ser>
          <c:idx val="0"/>
          <c:order val="0"/>
          <c:tx>
            <c:strRef>
              <c:f>Sheet1!$B$19</c:f>
              <c:strCache>
                <c:ptCount val="1"/>
                <c:pt idx="0">
                  <c:v>mergaitės</c:v>
                </c:pt>
              </c:strCache>
            </c:strRef>
          </c:tx>
          <c:spPr>
            <a:solidFill>
              <a:schemeClr val="accent1"/>
            </a:solidFill>
            <a:ln>
              <a:noFill/>
            </a:ln>
            <a:effectLst/>
          </c:spPr>
          <c:invertIfNegative val="0"/>
          <c:cat>
            <c:strRef>
              <c:f>Sheet1!$A$20:$A$23</c:f>
              <c:strCache>
                <c:ptCount val="4"/>
                <c:pt idx="0">
                  <c:v>1 kartą</c:v>
                </c:pt>
                <c:pt idx="1">
                  <c:v>2 kartus</c:v>
                </c:pt>
                <c:pt idx="2">
                  <c:v>daugiau nei 2 kartus</c:v>
                </c:pt>
                <c:pt idx="3">
                  <c:v>Neužkandžiauja</c:v>
                </c:pt>
              </c:strCache>
            </c:strRef>
          </c:cat>
          <c:val>
            <c:numRef>
              <c:f>Sheet1!$B$20:$B$23</c:f>
              <c:numCache>
                <c:formatCode>General</c:formatCode>
                <c:ptCount val="4"/>
                <c:pt idx="0">
                  <c:v>0</c:v>
                </c:pt>
                <c:pt idx="1">
                  <c:v>5</c:v>
                </c:pt>
                <c:pt idx="2">
                  <c:v>6</c:v>
                </c:pt>
                <c:pt idx="3">
                  <c:v>0</c:v>
                </c:pt>
              </c:numCache>
            </c:numRef>
          </c:val>
          <c:extLst>
            <c:ext xmlns:c16="http://schemas.microsoft.com/office/drawing/2014/chart" uri="{C3380CC4-5D6E-409C-BE32-E72D297353CC}">
              <c16:uniqueId val="{00000000-6F4C-4D32-AF75-777C58E16BC6}"/>
            </c:ext>
          </c:extLst>
        </c:ser>
        <c:ser>
          <c:idx val="1"/>
          <c:order val="1"/>
          <c:tx>
            <c:strRef>
              <c:f>Sheet1!$C$19</c:f>
              <c:strCache>
                <c:ptCount val="1"/>
                <c:pt idx="0">
                  <c:v>berniukai</c:v>
                </c:pt>
              </c:strCache>
            </c:strRef>
          </c:tx>
          <c:spPr>
            <a:solidFill>
              <a:schemeClr val="accent2"/>
            </a:solidFill>
            <a:ln>
              <a:noFill/>
            </a:ln>
            <a:effectLst/>
          </c:spPr>
          <c:invertIfNegative val="0"/>
          <c:cat>
            <c:strRef>
              <c:f>Sheet1!$A$20:$A$23</c:f>
              <c:strCache>
                <c:ptCount val="4"/>
                <c:pt idx="0">
                  <c:v>1 kartą</c:v>
                </c:pt>
                <c:pt idx="1">
                  <c:v>2 kartus</c:v>
                </c:pt>
                <c:pt idx="2">
                  <c:v>daugiau nei 2 kartus</c:v>
                </c:pt>
                <c:pt idx="3">
                  <c:v>Neužkandžiauja</c:v>
                </c:pt>
              </c:strCache>
            </c:strRef>
          </c:cat>
          <c:val>
            <c:numRef>
              <c:f>Sheet1!$C$20:$C$23</c:f>
              <c:numCache>
                <c:formatCode>General</c:formatCode>
                <c:ptCount val="4"/>
                <c:pt idx="0">
                  <c:v>2</c:v>
                </c:pt>
                <c:pt idx="1">
                  <c:v>5</c:v>
                </c:pt>
                <c:pt idx="2">
                  <c:v>1</c:v>
                </c:pt>
                <c:pt idx="3">
                  <c:v>0</c:v>
                </c:pt>
              </c:numCache>
            </c:numRef>
          </c:val>
          <c:extLst>
            <c:ext xmlns:c16="http://schemas.microsoft.com/office/drawing/2014/chart" uri="{C3380CC4-5D6E-409C-BE32-E72D297353CC}">
              <c16:uniqueId val="{00000001-6F4C-4D32-AF75-777C58E16BC6}"/>
            </c:ext>
          </c:extLst>
        </c:ser>
        <c:dLbls>
          <c:showLegendKey val="0"/>
          <c:showVal val="0"/>
          <c:showCatName val="0"/>
          <c:showSerName val="0"/>
          <c:showPercent val="0"/>
          <c:showBubbleSize val="0"/>
        </c:dLbls>
        <c:gapWidth val="219"/>
        <c:overlap val="-27"/>
        <c:axId val="191557744"/>
        <c:axId val="191558304"/>
      </c:barChart>
      <c:catAx>
        <c:axId val="19155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t-LT"/>
          </a:p>
        </c:txPr>
        <c:crossAx val="191558304"/>
        <c:crosses val="autoZero"/>
        <c:auto val="1"/>
        <c:lblAlgn val="ctr"/>
        <c:lblOffset val="100"/>
        <c:noMultiLvlLbl val="0"/>
      </c:catAx>
      <c:valAx>
        <c:axId val="1915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lt-LT"/>
          </a:p>
        </c:txPr>
        <c:crossAx val="191557744"/>
        <c:crosses val="autoZero"/>
        <c:crossBetween val="between"/>
      </c:valAx>
      <c:spPr>
        <a:noFill/>
        <a:ln>
          <a:noFill/>
        </a:ln>
        <a:effectLst/>
      </c:spPr>
    </c:plotArea>
    <c:legend>
      <c:legendPos val="b"/>
      <c:overlay val="0"/>
      <c:spPr>
        <a:noFill/>
        <a:ln>
          <a:noFill/>
        </a:ln>
        <a:effectLst/>
      </c:spPr>
      <c:txPr>
        <a:bodyPr rot="0" vert="horz"/>
        <a:lstStyle/>
        <a:p>
          <a:pPr>
            <a:defRPr/>
          </a:pPr>
          <a:endParaRPr lang="lt-L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chemeClr val="tx1"/>
          </a:solidFill>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Times New Roman" pitchFamily="18" charset="0"/>
                <a:ea typeface="+mn-ea"/>
                <a:cs typeface="Times New Roman" pitchFamily="18" charset="0"/>
              </a:defRPr>
            </a:pPr>
            <a:r>
              <a:rPr lang="lt-LT" sz="1400"/>
              <a:t>Kokį maistą dažniau renkasi?</a:t>
            </a:r>
          </a:p>
        </c:rich>
      </c:tx>
      <c:overlay val="0"/>
      <c:spPr>
        <a:noFill/>
        <a:ln>
          <a:noFill/>
        </a:ln>
        <a:effectLst/>
      </c:spPr>
    </c:title>
    <c:autoTitleDeleted val="0"/>
    <c:plotArea>
      <c:layout/>
      <c:barChart>
        <c:barDir val="col"/>
        <c:grouping val="clustered"/>
        <c:varyColors val="0"/>
        <c:ser>
          <c:idx val="0"/>
          <c:order val="0"/>
          <c:tx>
            <c:strRef>
              <c:f>Sheet1!$B$52</c:f>
              <c:strCache>
                <c:ptCount val="1"/>
                <c:pt idx="0">
                  <c:v>mergaitės</c:v>
                </c:pt>
              </c:strCache>
            </c:strRef>
          </c:tx>
          <c:spPr>
            <a:solidFill>
              <a:schemeClr val="accent2">
                <a:tint val="77000"/>
              </a:schemeClr>
            </a:solidFill>
            <a:ln>
              <a:noFill/>
            </a:ln>
            <a:effectLst/>
          </c:spPr>
          <c:invertIfNegative val="0"/>
          <c:cat>
            <c:strRef>
              <c:f>Sheet1!$A$53:$A$55</c:f>
              <c:strCache>
                <c:ptCount val="3"/>
                <c:pt idx="0">
                  <c:v>sveiką</c:v>
                </c:pt>
                <c:pt idx="1">
                  <c:v>nesveiką</c:v>
                </c:pt>
                <c:pt idx="2">
                  <c:v>abu</c:v>
                </c:pt>
              </c:strCache>
            </c:strRef>
          </c:cat>
          <c:val>
            <c:numRef>
              <c:f>Sheet1!$B$53:$B$55</c:f>
              <c:numCache>
                <c:formatCode>General</c:formatCode>
                <c:ptCount val="3"/>
                <c:pt idx="0">
                  <c:v>3</c:v>
                </c:pt>
                <c:pt idx="1">
                  <c:v>5</c:v>
                </c:pt>
                <c:pt idx="2">
                  <c:v>3</c:v>
                </c:pt>
              </c:numCache>
            </c:numRef>
          </c:val>
          <c:extLst>
            <c:ext xmlns:c16="http://schemas.microsoft.com/office/drawing/2014/chart" uri="{C3380CC4-5D6E-409C-BE32-E72D297353CC}">
              <c16:uniqueId val="{00000000-1A3E-4254-A2DE-5FF5E6ACEC5B}"/>
            </c:ext>
          </c:extLst>
        </c:ser>
        <c:ser>
          <c:idx val="1"/>
          <c:order val="1"/>
          <c:tx>
            <c:strRef>
              <c:f>Sheet1!$C$52</c:f>
              <c:strCache>
                <c:ptCount val="1"/>
                <c:pt idx="0">
                  <c:v>berniukai</c:v>
                </c:pt>
              </c:strCache>
            </c:strRef>
          </c:tx>
          <c:spPr>
            <a:solidFill>
              <a:schemeClr val="accent2">
                <a:shade val="76000"/>
              </a:schemeClr>
            </a:solidFill>
            <a:ln>
              <a:noFill/>
            </a:ln>
            <a:effectLst/>
          </c:spPr>
          <c:invertIfNegative val="0"/>
          <c:cat>
            <c:strRef>
              <c:f>Sheet1!$A$53:$A$55</c:f>
              <c:strCache>
                <c:ptCount val="3"/>
                <c:pt idx="0">
                  <c:v>sveiką</c:v>
                </c:pt>
                <c:pt idx="1">
                  <c:v>nesveiką</c:v>
                </c:pt>
                <c:pt idx="2">
                  <c:v>abu</c:v>
                </c:pt>
              </c:strCache>
            </c:strRef>
          </c:cat>
          <c:val>
            <c:numRef>
              <c:f>Sheet1!$C$53:$C$55</c:f>
              <c:numCache>
                <c:formatCode>General</c:formatCode>
                <c:ptCount val="3"/>
                <c:pt idx="0">
                  <c:v>3</c:v>
                </c:pt>
                <c:pt idx="1">
                  <c:v>3</c:v>
                </c:pt>
                <c:pt idx="2">
                  <c:v>2</c:v>
                </c:pt>
              </c:numCache>
            </c:numRef>
          </c:val>
          <c:extLst>
            <c:ext xmlns:c16="http://schemas.microsoft.com/office/drawing/2014/chart" uri="{C3380CC4-5D6E-409C-BE32-E72D297353CC}">
              <c16:uniqueId val="{00000001-1A3E-4254-A2DE-5FF5E6ACEC5B}"/>
            </c:ext>
          </c:extLst>
        </c:ser>
        <c:dLbls>
          <c:showLegendKey val="0"/>
          <c:showVal val="0"/>
          <c:showCatName val="0"/>
          <c:showSerName val="0"/>
          <c:showPercent val="0"/>
          <c:showBubbleSize val="0"/>
        </c:dLbls>
        <c:gapWidth val="219"/>
        <c:overlap val="-27"/>
        <c:axId val="191704976"/>
        <c:axId val="191705536"/>
      </c:barChart>
      <c:catAx>
        <c:axId val="19170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crossAx val="191705536"/>
        <c:crosses val="autoZero"/>
        <c:auto val="1"/>
        <c:lblAlgn val="ctr"/>
        <c:lblOffset val="100"/>
        <c:noMultiLvlLbl val="0"/>
      </c:catAx>
      <c:valAx>
        <c:axId val="19170553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crossAx val="19170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latin typeface="Times New Roman" pitchFamily="18" charset="0"/>
          <a:cs typeface="Times New Roman" pitchFamily="18" charset="0"/>
        </a:defRPr>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itchFamily="18" charset="0"/>
                <a:ea typeface="+mn-ea"/>
                <a:cs typeface="Times New Roman" pitchFamily="18" charset="0"/>
              </a:defRPr>
            </a:pPr>
            <a:r>
              <a:rPr lang="lt-LT" sz="1600"/>
              <a:t>Kokį maistą renkasi užkandžiaujant mokykloje?</a:t>
            </a:r>
          </a:p>
        </c:rich>
      </c:tx>
      <c:layout>
        <c:manualLayout>
          <c:xMode val="edge"/>
          <c:yMode val="edge"/>
          <c:x val="0.27019143486880343"/>
          <c:y val="2.4247370914371732E-2"/>
        </c:manualLayout>
      </c:layout>
      <c:overlay val="0"/>
      <c:spPr>
        <a:noFill/>
        <a:ln>
          <a:noFill/>
        </a:ln>
        <a:effectLst/>
      </c:spPr>
    </c:title>
    <c:autoTitleDeleted val="0"/>
    <c:plotArea>
      <c:layout/>
      <c:barChart>
        <c:barDir val="col"/>
        <c:grouping val="clustered"/>
        <c:varyColors val="0"/>
        <c:ser>
          <c:idx val="0"/>
          <c:order val="0"/>
          <c:tx>
            <c:strRef>
              <c:f>Sheet1!$B$162</c:f>
              <c:strCache>
                <c:ptCount val="1"/>
                <c:pt idx="0">
                  <c:v>mergaitės</c:v>
                </c:pt>
              </c:strCache>
            </c:strRef>
          </c:tx>
          <c:spPr>
            <a:solidFill>
              <a:schemeClr val="accent2">
                <a:tint val="77000"/>
              </a:schemeClr>
            </a:solidFill>
            <a:ln>
              <a:noFill/>
            </a:ln>
            <a:effectLst/>
          </c:spPr>
          <c:invertIfNegative val="0"/>
          <c:cat>
            <c:strRef>
              <c:f>Sheet1!$A$163:$A$167</c:f>
              <c:strCache>
                <c:ptCount val="5"/>
                <c:pt idx="0">
                  <c:v> parduotuvėje pirktą sveiką</c:v>
                </c:pt>
                <c:pt idx="1">
                  <c:v>parduotuvėje pirktą nesveiką</c:v>
                </c:pt>
                <c:pt idx="2">
                  <c:v>namuose gamintą sveiką </c:v>
                </c:pt>
                <c:pt idx="3">
                  <c:v>abu</c:v>
                </c:pt>
                <c:pt idx="4">
                  <c:v>kitą</c:v>
                </c:pt>
              </c:strCache>
            </c:strRef>
          </c:cat>
          <c:val>
            <c:numRef>
              <c:f>Sheet1!$B$163:$B$167</c:f>
              <c:numCache>
                <c:formatCode>General</c:formatCode>
                <c:ptCount val="5"/>
                <c:pt idx="0">
                  <c:v>1</c:v>
                </c:pt>
                <c:pt idx="1">
                  <c:v>1</c:v>
                </c:pt>
                <c:pt idx="2">
                  <c:v>1</c:v>
                </c:pt>
                <c:pt idx="3">
                  <c:v>5</c:v>
                </c:pt>
                <c:pt idx="4">
                  <c:v>2</c:v>
                </c:pt>
              </c:numCache>
            </c:numRef>
          </c:val>
          <c:extLst>
            <c:ext xmlns:c16="http://schemas.microsoft.com/office/drawing/2014/chart" uri="{C3380CC4-5D6E-409C-BE32-E72D297353CC}">
              <c16:uniqueId val="{00000000-5D6C-4614-BFAD-6F3D69E16EB0}"/>
            </c:ext>
          </c:extLst>
        </c:ser>
        <c:ser>
          <c:idx val="1"/>
          <c:order val="1"/>
          <c:tx>
            <c:strRef>
              <c:f>Sheet1!$C$162</c:f>
              <c:strCache>
                <c:ptCount val="1"/>
                <c:pt idx="0">
                  <c:v>berniukai</c:v>
                </c:pt>
              </c:strCache>
            </c:strRef>
          </c:tx>
          <c:spPr>
            <a:solidFill>
              <a:schemeClr val="accent2">
                <a:shade val="76000"/>
              </a:schemeClr>
            </a:solidFill>
            <a:ln>
              <a:noFill/>
            </a:ln>
            <a:effectLst/>
          </c:spPr>
          <c:invertIfNegative val="0"/>
          <c:cat>
            <c:strRef>
              <c:f>Sheet1!$A$163:$A$167</c:f>
              <c:strCache>
                <c:ptCount val="5"/>
                <c:pt idx="0">
                  <c:v> parduotuvėje pirktą sveiką</c:v>
                </c:pt>
                <c:pt idx="1">
                  <c:v>parduotuvėje pirktą nesveiką</c:v>
                </c:pt>
                <c:pt idx="2">
                  <c:v>namuose gamintą sveiką </c:v>
                </c:pt>
                <c:pt idx="3">
                  <c:v>abu</c:v>
                </c:pt>
                <c:pt idx="4">
                  <c:v>kitą</c:v>
                </c:pt>
              </c:strCache>
            </c:strRef>
          </c:cat>
          <c:val>
            <c:numRef>
              <c:f>Sheet1!$C$163:$C$167</c:f>
              <c:numCache>
                <c:formatCode>General</c:formatCode>
                <c:ptCount val="5"/>
                <c:pt idx="0">
                  <c:v>3</c:v>
                </c:pt>
                <c:pt idx="1">
                  <c:v>0</c:v>
                </c:pt>
                <c:pt idx="2">
                  <c:v>1</c:v>
                </c:pt>
                <c:pt idx="3">
                  <c:v>2</c:v>
                </c:pt>
                <c:pt idx="4">
                  <c:v>3</c:v>
                </c:pt>
              </c:numCache>
            </c:numRef>
          </c:val>
          <c:extLst>
            <c:ext xmlns:c16="http://schemas.microsoft.com/office/drawing/2014/chart" uri="{C3380CC4-5D6E-409C-BE32-E72D297353CC}">
              <c16:uniqueId val="{00000001-5D6C-4614-BFAD-6F3D69E16EB0}"/>
            </c:ext>
          </c:extLst>
        </c:ser>
        <c:dLbls>
          <c:showLegendKey val="0"/>
          <c:showVal val="0"/>
          <c:showCatName val="0"/>
          <c:showSerName val="0"/>
          <c:showPercent val="0"/>
          <c:showBubbleSize val="0"/>
        </c:dLbls>
        <c:gapWidth val="219"/>
        <c:overlap val="-27"/>
        <c:axId val="192429376"/>
        <c:axId val="192435776"/>
      </c:barChart>
      <c:catAx>
        <c:axId val="1924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itchFamily="18" charset="0"/>
                <a:ea typeface="+mn-ea"/>
                <a:cs typeface="Times New Roman" pitchFamily="18" charset="0"/>
              </a:defRPr>
            </a:pPr>
            <a:endParaRPr lang="lt-LT"/>
          </a:p>
        </c:txPr>
        <c:crossAx val="192435776"/>
        <c:crosses val="autoZero"/>
        <c:auto val="1"/>
        <c:lblAlgn val="ctr"/>
        <c:lblOffset val="100"/>
        <c:noMultiLvlLbl val="0"/>
      </c:catAx>
      <c:valAx>
        <c:axId val="19243577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lt-LT"/>
          </a:p>
        </c:txPr>
        <c:crossAx val="19242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itchFamily="18" charset="0"/>
              <a:ea typeface="+mn-ea"/>
              <a:cs typeface="Times New Roman" pitchFamily="18" charset="0"/>
            </a:defRPr>
          </a:pPr>
          <a:endParaRPr lang="lt-LT"/>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latin typeface="Times New Roman" pitchFamily="18" charset="0"/>
          <a:cs typeface="Times New Roman" pitchFamily="18" charset="0"/>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lt-LT"/>
              <a:t>Ar valgo pusryčius?</a:t>
            </a:r>
          </a:p>
        </c:rich>
      </c:tx>
      <c:overlay val="0"/>
      <c:spPr>
        <a:noFill/>
        <a:ln>
          <a:noFill/>
        </a:ln>
        <a:effectLst/>
      </c:spPr>
    </c:title>
    <c:autoTitleDeleted val="0"/>
    <c:plotArea>
      <c:layout/>
      <c:barChart>
        <c:barDir val="col"/>
        <c:grouping val="clustered"/>
        <c:varyColors val="0"/>
        <c:ser>
          <c:idx val="0"/>
          <c:order val="0"/>
          <c:tx>
            <c:strRef>
              <c:f>Sheet1!$B$34</c:f>
              <c:strCache>
                <c:ptCount val="1"/>
                <c:pt idx="0">
                  <c:v>mergaitės</c:v>
                </c:pt>
              </c:strCache>
            </c:strRef>
          </c:tx>
          <c:spPr>
            <a:solidFill>
              <a:schemeClr val="accent2">
                <a:lumMod val="40000"/>
                <a:lumOff val="60000"/>
              </a:schemeClr>
            </a:solidFill>
            <a:ln>
              <a:noFill/>
            </a:ln>
            <a:effectLst/>
          </c:spPr>
          <c:invertIfNegative val="0"/>
          <c:cat>
            <c:strRef>
              <c:f>Sheet1!$A$35:$A$37</c:f>
              <c:strCache>
                <c:ptCount val="3"/>
                <c:pt idx="0">
                  <c:v>taip</c:v>
                </c:pt>
                <c:pt idx="1">
                  <c:v>kartais</c:v>
                </c:pt>
                <c:pt idx="2">
                  <c:v>ne</c:v>
                </c:pt>
              </c:strCache>
            </c:strRef>
          </c:cat>
          <c:val>
            <c:numRef>
              <c:f>Sheet1!$B$35:$B$37</c:f>
              <c:numCache>
                <c:formatCode>General</c:formatCode>
                <c:ptCount val="3"/>
                <c:pt idx="0">
                  <c:v>2</c:v>
                </c:pt>
                <c:pt idx="1">
                  <c:v>7</c:v>
                </c:pt>
                <c:pt idx="2">
                  <c:v>2</c:v>
                </c:pt>
              </c:numCache>
            </c:numRef>
          </c:val>
          <c:extLst>
            <c:ext xmlns:c16="http://schemas.microsoft.com/office/drawing/2014/chart" uri="{C3380CC4-5D6E-409C-BE32-E72D297353CC}">
              <c16:uniqueId val="{00000000-31EC-410B-B7CD-59D7A01EC576}"/>
            </c:ext>
          </c:extLst>
        </c:ser>
        <c:ser>
          <c:idx val="1"/>
          <c:order val="1"/>
          <c:tx>
            <c:strRef>
              <c:f>Sheet1!$C$34</c:f>
              <c:strCache>
                <c:ptCount val="1"/>
                <c:pt idx="0">
                  <c:v>berniukai</c:v>
                </c:pt>
              </c:strCache>
            </c:strRef>
          </c:tx>
          <c:spPr>
            <a:solidFill>
              <a:schemeClr val="accent2"/>
            </a:solidFill>
            <a:ln>
              <a:noFill/>
            </a:ln>
            <a:effectLst/>
          </c:spPr>
          <c:invertIfNegative val="0"/>
          <c:cat>
            <c:strRef>
              <c:f>Sheet1!$A$35:$A$37</c:f>
              <c:strCache>
                <c:ptCount val="3"/>
                <c:pt idx="0">
                  <c:v>taip</c:v>
                </c:pt>
                <c:pt idx="1">
                  <c:v>kartais</c:v>
                </c:pt>
                <c:pt idx="2">
                  <c:v>ne</c:v>
                </c:pt>
              </c:strCache>
            </c:strRef>
          </c:cat>
          <c:val>
            <c:numRef>
              <c:f>Sheet1!$C$35:$C$37</c:f>
              <c:numCache>
                <c:formatCode>General</c:formatCode>
                <c:ptCount val="3"/>
                <c:pt idx="0">
                  <c:v>5</c:v>
                </c:pt>
                <c:pt idx="1">
                  <c:v>3</c:v>
                </c:pt>
                <c:pt idx="2">
                  <c:v>0</c:v>
                </c:pt>
              </c:numCache>
            </c:numRef>
          </c:val>
          <c:extLst>
            <c:ext xmlns:c16="http://schemas.microsoft.com/office/drawing/2014/chart" uri="{C3380CC4-5D6E-409C-BE32-E72D297353CC}">
              <c16:uniqueId val="{00000001-31EC-410B-B7CD-59D7A01EC576}"/>
            </c:ext>
          </c:extLst>
        </c:ser>
        <c:dLbls>
          <c:showLegendKey val="0"/>
          <c:showVal val="0"/>
          <c:showCatName val="0"/>
          <c:showSerName val="0"/>
          <c:showPercent val="0"/>
          <c:showBubbleSize val="0"/>
        </c:dLbls>
        <c:gapWidth val="219"/>
        <c:overlap val="-27"/>
        <c:axId val="192438576"/>
        <c:axId val="192439136"/>
      </c:barChart>
      <c:catAx>
        <c:axId val="19243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050"/>
            </a:pPr>
            <a:endParaRPr lang="lt-LT"/>
          </a:p>
        </c:txPr>
        <c:crossAx val="192439136"/>
        <c:crosses val="autoZero"/>
        <c:auto val="1"/>
        <c:lblAlgn val="ctr"/>
        <c:lblOffset val="100"/>
        <c:noMultiLvlLbl val="0"/>
      </c:catAx>
      <c:valAx>
        <c:axId val="1924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lt-LT"/>
          </a:p>
        </c:txPr>
        <c:crossAx val="192438576"/>
        <c:crosses val="autoZero"/>
        <c:crossBetween val="between"/>
      </c:valAx>
      <c:spPr>
        <a:noFill/>
        <a:ln>
          <a:noFill/>
        </a:ln>
        <a:effectLst/>
      </c:spPr>
    </c:plotArea>
    <c:legend>
      <c:legendPos val="b"/>
      <c:overlay val="0"/>
      <c:spPr>
        <a:noFill/>
        <a:ln>
          <a:noFill/>
        </a:ln>
        <a:effectLst/>
      </c:spPr>
      <c:txPr>
        <a:bodyPr rot="0" vert="horz"/>
        <a:lstStyle/>
        <a:p>
          <a:pPr>
            <a:defRPr sz="1050"/>
          </a:pPr>
          <a:endParaRPr lang="lt-L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itchFamily="18" charset="0"/>
          <a:cs typeface="Times New Roman" pitchFamily="18" charset="0"/>
        </a:defRPr>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lt-LT"/>
              <a:t>Ar patys gaminasi sau užkandžius?</a:t>
            </a:r>
          </a:p>
        </c:rich>
      </c:tx>
      <c:overlay val="0"/>
      <c:spPr>
        <a:noFill/>
        <a:ln>
          <a:noFill/>
        </a:ln>
        <a:effectLst/>
      </c:spPr>
    </c:title>
    <c:autoTitleDeleted val="0"/>
    <c:plotArea>
      <c:layout/>
      <c:barChart>
        <c:barDir val="col"/>
        <c:grouping val="clustered"/>
        <c:varyColors val="0"/>
        <c:ser>
          <c:idx val="0"/>
          <c:order val="0"/>
          <c:tx>
            <c:strRef>
              <c:f>Sheet1!$B$178</c:f>
              <c:strCache>
                <c:ptCount val="1"/>
                <c:pt idx="0">
                  <c:v>mergaitės</c:v>
                </c:pt>
              </c:strCache>
            </c:strRef>
          </c:tx>
          <c:spPr>
            <a:solidFill>
              <a:schemeClr val="accent2">
                <a:lumMod val="40000"/>
                <a:lumOff val="60000"/>
              </a:schemeClr>
            </a:solidFill>
            <a:ln>
              <a:solidFill>
                <a:schemeClr val="accent2">
                  <a:lumMod val="60000"/>
                  <a:lumOff val="40000"/>
                </a:schemeClr>
              </a:solidFill>
            </a:ln>
            <a:effectLst/>
          </c:spPr>
          <c:invertIfNegative val="0"/>
          <c:cat>
            <c:strRef>
              <c:f>Sheet1!$A$179:$A$182</c:f>
              <c:strCache>
                <c:ptCount val="4"/>
                <c:pt idx="0">
                  <c:v>taip, visada</c:v>
                </c:pt>
                <c:pt idx="1">
                  <c:v>ne, niekada</c:v>
                </c:pt>
                <c:pt idx="2">
                  <c:v>dažnai</c:v>
                </c:pt>
                <c:pt idx="3">
                  <c:v>kartais</c:v>
                </c:pt>
              </c:strCache>
            </c:strRef>
          </c:cat>
          <c:val>
            <c:numRef>
              <c:f>Sheet1!$B$179:$B$182</c:f>
              <c:numCache>
                <c:formatCode>General</c:formatCode>
                <c:ptCount val="4"/>
                <c:pt idx="0">
                  <c:v>0</c:v>
                </c:pt>
                <c:pt idx="1">
                  <c:v>2</c:v>
                </c:pt>
                <c:pt idx="2">
                  <c:v>2</c:v>
                </c:pt>
                <c:pt idx="3">
                  <c:v>6</c:v>
                </c:pt>
              </c:numCache>
            </c:numRef>
          </c:val>
          <c:extLst>
            <c:ext xmlns:c16="http://schemas.microsoft.com/office/drawing/2014/chart" uri="{C3380CC4-5D6E-409C-BE32-E72D297353CC}">
              <c16:uniqueId val="{00000000-D7AE-4B88-BCEE-E7F025B7887C}"/>
            </c:ext>
          </c:extLst>
        </c:ser>
        <c:ser>
          <c:idx val="1"/>
          <c:order val="1"/>
          <c:tx>
            <c:strRef>
              <c:f>Sheet1!$C$178</c:f>
              <c:strCache>
                <c:ptCount val="1"/>
                <c:pt idx="0">
                  <c:v>berniukai</c:v>
                </c:pt>
              </c:strCache>
            </c:strRef>
          </c:tx>
          <c:spPr>
            <a:solidFill>
              <a:schemeClr val="accent2"/>
            </a:solidFill>
            <a:ln>
              <a:noFill/>
            </a:ln>
            <a:effectLst/>
          </c:spPr>
          <c:invertIfNegative val="0"/>
          <c:cat>
            <c:strRef>
              <c:f>Sheet1!$A$179:$A$182</c:f>
              <c:strCache>
                <c:ptCount val="4"/>
                <c:pt idx="0">
                  <c:v>taip, visada</c:v>
                </c:pt>
                <c:pt idx="1">
                  <c:v>ne, niekada</c:v>
                </c:pt>
                <c:pt idx="2">
                  <c:v>dažnai</c:v>
                </c:pt>
                <c:pt idx="3">
                  <c:v>kartais</c:v>
                </c:pt>
              </c:strCache>
            </c:strRef>
          </c:cat>
          <c:val>
            <c:numRef>
              <c:f>Sheet1!$C$179:$C$182</c:f>
              <c:numCache>
                <c:formatCode>General</c:formatCode>
                <c:ptCount val="4"/>
                <c:pt idx="0">
                  <c:v>0</c:v>
                </c:pt>
                <c:pt idx="1">
                  <c:v>2</c:v>
                </c:pt>
                <c:pt idx="2">
                  <c:v>2</c:v>
                </c:pt>
                <c:pt idx="3">
                  <c:v>5</c:v>
                </c:pt>
              </c:numCache>
            </c:numRef>
          </c:val>
          <c:extLst>
            <c:ext xmlns:c16="http://schemas.microsoft.com/office/drawing/2014/chart" uri="{C3380CC4-5D6E-409C-BE32-E72D297353CC}">
              <c16:uniqueId val="{00000001-D7AE-4B88-BCEE-E7F025B7887C}"/>
            </c:ext>
          </c:extLst>
        </c:ser>
        <c:dLbls>
          <c:showLegendKey val="0"/>
          <c:showVal val="0"/>
          <c:showCatName val="0"/>
          <c:showSerName val="0"/>
          <c:showPercent val="0"/>
          <c:showBubbleSize val="0"/>
        </c:dLbls>
        <c:gapWidth val="219"/>
        <c:overlap val="-27"/>
        <c:axId val="192091760"/>
        <c:axId val="192092320"/>
      </c:barChart>
      <c:catAx>
        <c:axId val="19209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lt-LT"/>
          </a:p>
        </c:txPr>
        <c:crossAx val="192092320"/>
        <c:crosses val="autoZero"/>
        <c:auto val="1"/>
        <c:lblAlgn val="ctr"/>
        <c:lblOffset val="100"/>
        <c:noMultiLvlLbl val="0"/>
      </c:catAx>
      <c:valAx>
        <c:axId val="19209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lt-LT"/>
          </a:p>
        </c:txPr>
        <c:crossAx val="192091760"/>
        <c:crosses val="autoZero"/>
        <c:crossBetween val="between"/>
      </c:valAx>
      <c:spPr>
        <a:noFill/>
        <a:ln>
          <a:noFill/>
        </a:ln>
        <a:effectLst/>
      </c:spPr>
    </c:plotArea>
    <c:legend>
      <c:legendPos val="b"/>
      <c:overlay val="0"/>
      <c:spPr>
        <a:noFill/>
        <a:ln>
          <a:noFill/>
        </a:ln>
        <a:effectLst/>
      </c:spPr>
      <c:txPr>
        <a:bodyPr rot="0" vert="horz"/>
        <a:lstStyle/>
        <a:p>
          <a:pPr>
            <a:defRPr sz="1100"/>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itchFamily="18" charset="0"/>
          <a:cs typeface="Times New Roman" pitchFamily="18" charset="0"/>
        </a:defRPr>
      </a:pPr>
      <a:endParaRPr lang="lt-L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lt-LT" dirty="0">
                <a:latin typeface="Times New Roman" pitchFamily="18" charset="0"/>
                <a:cs typeface="Times New Roman" pitchFamily="18" charset="0"/>
              </a:rPr>
              <a:t>Kodėl stengiasi sveikai maitintis?</a:t>
            </a:r>
          </a:p>
        </c:rich>
      </c:tx>
      <c:overlay val="0"/>
      <c:spPr>
        <a:noFill/>
        <a:ln>
          <a:noFill/>
        </a:ln>
        <a:effectLst/>
      </c:spPr>
    </c:title>
    <c:autoTitleDeleted val="0"/>
    <c:plotArea>
      <c:layout/>
      <c:barChart>
        <c:barDir val="col"/>
        <c:grouping val="clustered"/>
        <c:varyColors val="0"/>
        <c:ser>
          <c:idx val="0"/>
          <c:order val="0"/>
          <c:tx>
            <c:strRef>
              <c:f>Sheet1!$B$133</c:f>
              <c:strCache>
                <c:ptCount val="1"/>
                <c:pt idx="0">
                  <c:v>mergaitės</c:v>
                </c:pt>
              </c:strCache>
            </c:strRef>
          </c:tx>
          <c:spPr>
            <a:solidFill>
              <a:srgbClr val="C5877D"/>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0-4407-47D5-A43E-948E4069C92D}"/>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4407-47D5-A43E-948E4069C92D}"/>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2-4407-47D5-A43E-948E4069C92D}"/>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4407-47D5-A43E-948E4069C92D}"/>
              </c:ext>
            </c:extLst>
          </c:dPt>
          <c:cat>
            <c:strRef>
              <c:f>Sheet1!$A$134:$A$137</c:f>
              <c:strCache>
                <c:ptCount val="4"/>
                <c:pt idx="0">
                  <c:v>dėl gražios figūros</c:v>
                </c:pt>
                <c:pt idx="1">
                  <c:v>dėl sveikatos</c:v>
                </c:pt>
                <c:pt idx="2">
                  <c:v>nesistengia</c:v>
                </c:pt>
                <c:pt idx="3">
                  <c:v>dėl figūros ir sveikatos</c:v>
                </c:pt>
              </c:strCache>
            </c:strRef>
          </c:cat>
          <c:val>
            <c:numRef>
              <c:f>Sheet1!$B$134:$B$137</c:f>
              <c:numCache>
                <c:formatCode>General</c:formatCode>
                <c:ptCount val="4"/>
                <c:pt idx="0">
                  <c:v>1</c:v>
                </c:pt>
                <c:pt idx="1">
                  <c:v>3</c:v>
                </c:pt>
                <c:pt idx="2">
                  <c:v>3</c:v>
                </c:pt>
                <c:pt idx="3">
                  <c:v>3</c:v>
                </c:pt>
              </c:numCache>
            </c:numRef>
          </c:val>
          <c:extLst>
            <c:ext xmlns:c16="http://schemas.microsoft.com/office/drawing/2014/chart" uri="{C3380CC4-5D6E-409C-BE32-E72D297353CC}">
              <c16:uniqueId val="{00000000-79F7-476C-8A96-B0C8E924D664}"/>
            </c:ext>
          </c:extLst>
        </c:ser>
        <c:ser>
          <c:idx val="1"/>
          <c:order val="1"/>
          <c:tx>
            <c:strRef>
              <c:f>Sheet1!$C$133</c:f>
              <c:strCache>
                <c:ptCount val="1"/>
                <c:pt idx="0">
                  <c:v>berniukai</c:v>
                </c:pt>
              </c:strCache>
            </c:strRef>
          </c:tx>
          <c:spPr>
            <a:solidFill>
              <a:schemeClr val="accent2"/>
            </a:solidFill>
            <a:ln>
              <a:noFill/>
            </a:ln>
            <a:effectLst/>
          </c:spPr>
          <c:invertIfNegative val="0"/>
          <c:cat>
            <c:strRef>
              <c:f>Sheet1!$A$134:$A$137</c:f>
              <c:strCache>
                <c:ptCount val="4"/>
                <c:pt idx="0">
                  <c:v>dėl gražios figūros</c:v>
                </c:pt>
                <c:pt idx="1">
                  <c:v>dėl sveikatos</c:v>
                </c:pt>
                <c:pt idx="2">
                  <c:v>nesistengia</c:v>
                </c:pt>
                <c:pt idx="3">
                  <c:v>dėl figūros ir sveikatos</c:v>
                </c:pt>
              </c:strCache>
            </c:strRef>
          </c:cat>
          <c:val>
            <c:numRef>
              <c:f>Sheet1!$C$134:$C$137</c:f>
              <c:numCache>
                <c:formatCode>General</c:formatCode>
                <c:ptCount val="4"/>
                <c:pt idx="0">
                  <c:v>2</c:v>
                </c:pt>
                <c:pt idx="1">
                  <c:v>5</c:v>
                </c:pt>
                <c:pt idx="2">
                  <c:v>1</c:v>
                </c:pt>
                <c:pt idx="3">
                  <c:v>1</c:v>
                </c:pt>
              </c:numCache>
            </c:numRef>
          </c:val>
          <c:extLst>
            <c:ext xmlns:c16="http://schemas.microsoft.com/office/drawing/2014/chart" uri="{C3380CC4-5D6E-409C-BE32-E72D297353CC}">
              <c16:uniqueId val="{00000001-79F7-476C-8A96-B0C8E924D664}"/>
            </c:ext>
          </c:extLst>
        </c:ser>
        <c:dLbls>
          <c:showLegendKey val="0"/>
          <c:showVal val="0"/>
          <c:showCatName val="0"/>
          <c:showSerName val="0"/>
          <c:showPercent val="0"/>
          <c:showBubbleSize val="0"/>
        </c:dLbls>
        <c:gapWidth val="219"/>
        <c:overlap val="-27"/>
        <c:axId val="192190752"/>
        <c:axId val="192191312"/>
      </c:barChart>
      <c:catAx>
        <c:axId val="19219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t-LT"/>
          </a:p>
        </c:txPr>
        <c:crossAx val="192191312"/>
        <c:crosses val="autoZero"/>
        <c:auto val="1"/>
        <c:lblAlgn val="ctr"/>
        <c:lblOffset val="100"/>
        <c:noMultiLvlLbl val="0"/>
      </c:catAx>
      <c:valAx>
        <c:axId val="19219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lt-LT"/>
          </a:p>
        </c:txPr>
        <c:crossAx val="192190752"/>
        <c:crosses val="autoZero"/>
        <c:crossBetween val="between"/>
      </c:valAx>
      <c:spPr>
        <a:noFill/>
        <a:ln>
          <a:noFill/>
        </a:ln>
        <a:effectLst/>
      </c:spPr>
    </c:plotArea>
    <c:legend>
      <c:legendPos val="b"/>
      <c:overlay val="0"/>
      <c:spPr>
        <a:noFill/>
        <a:ln>
          <a:noFill/>
        </a:ln>
        <a:effectLst/>
      </c:spPr>
      <c:txPr>
        <a:bodyPr rot="0" vert="horz"/>
        <a:lstStyle/>
        <a:p>
          <a:pPr>
            <a:defRPr/>
          </a:pPr>
          <a:endParaRPr lang="lt-L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lt-L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lt-LT" sz="1800"/>
              <a:t>Dažniausias gėrimų pasirinkimas</a:t>
            </a:r>
          </a:p>
        </c:rich>
      </c:tx>
      <c:overlay val="0"/>
      <c:spPr>
        <a:noFill/>
        <a:ln>
          <a:noFill/>
        </a:ln>
        <a:effectLst/>
      </c:spPr>
    </c:title>
    <c:autoTitleDeleted val="0"/>
    <c:plotArea>
      <c:layout/>
      <c:barChart>
        <c:barDir val="col"/>
        <c:grouping val="clustered"/>
        <c:varyColors val="0"/>
        <c:ser>
          <c:idx val="0"/>
          <c:order val="0"/>
          <c:tx>
            <c:strRef>
              <c:f>Sheet1!$B$118</c:f>
              <c:strCache>
                <c:ptCount val="1"/>
                <c:pt idx="0">
                  <c:v>mergaitės</c:v>
                </c:pt>
              </c:strCache>
            </c:strRef>
          </c:tx>
          <c:spPr>
            <a:solidFill>
              <a:schemeClr val="accent2">
                <a:lumMod val="40000"/>
                <a:lumOff val="60000"/>
              </a:schemeClr>
            </a:solidFill>
            <a:ln>
              <a:noFill/>
            </a:ln>
            <a:effectLst/>
          </c:spPr>
          <c:invertIfNegative val="0"/>
          <c:cat>
            <c:strRef>
              <c:f>Sheet1!$A$119:$A$122</c:f>
              <c:strCache>
                <c:ptCount val="4"/>
                <c:pt idx="0">
                  <c:v>vanduo, pienas</c:v>
                </c:pt>
                <c:pt idx="1">
                  <c:v>gazuoti gėrimai, limonadai</c:v>
                </c:pt>
                <c:pt idx="2">
                  <c:v>sultys</c:v>
                </c:pt>
                <c:pt idx="3">
                  <c:v>kava, arbata</c:v>
                </c:pt>
              </c:strCache>
            </c:strRef>
          </c:cat>
          <c:val>
            <c:numRef>
              <c:f>Sheet1!$B$119:$B$122</c:f>
              <c:numCache>
                <c:formatCode>General</c:formatCode>
                <c:ptCount val="4"/>
                <c:pt idx="0">
                  <c:v>5</c:v>
                </c:pt>
                <c:pt idx="1">
                  <c:v>0</c:v>
                </c:pt>
                <c:pt idx="2">
                  <c:v>4</c:v>
                </c:pt>
                <c:pt idx="3">
                  <c:v>1</c:v>
                </c:pt>
              </c:numCache>
            </c:numRef>
          </c:val>
          <c:extLst>
            <c:ext xmlns:c16="http://schemas.microsoft.com/office/drawing/2014/chart" uri="{C3380CC4-5D6E-409C-BE32-E72D297353CC}">
              <c16:uniqueId val="{00000000-F271-48BA-94B9-318E6A7EECDC}"/>
            </c:ext>
          </c:extLst>
        </c:ser>
        <c:ser>
          <c:idx val="1"/>
          <c:order val="1"/>
          <c:tx>
            <c:strRef>
              <c:f>Sheet1!$C$118</c:f>
              <c:strCache>
                <c:ptCount val="1"/>
                <c:pt idx="0">
                  <c:v>berniukai</c:v>
                </c:pt>
              </c:strCache>
            </c:strRef>
          </c:tx>
          <c:spPr>
            <a:solidFill>
              <a:schemeClr val="accent2"/>
            </a:solidFill>
            <a:ln>
              <a:noFill/>
            </a:ln>
            <a:effectLst/>
          </c:spPr>
          <c:invertIfNegative val="0"/>
          <c:cat>
            <c:strRef>
              <c:f>Sheet1!$A$119:$A$122</c:f>
              <c:strCache>
                <c:ptCount val="4"/>
                <c:pt idx="0">
                  <c:v>vanduo, pienas</c:v>
                </c:pt>
                <c:pt idx="1">
                  <c:v>gazuoti gėrimai, limonadai</c:v>
                </c:pt>
                <c:pt idx="2">
                  <c:v>sultys</c:v>
                </c:pt>
                <c:pt idx="3">
                  <c:v>kava, arbata</c:v>
                </c:pt>
              </c:strCache>
            </c:strRef>
          </c:cat>
          <c:val>
            <c:numRef>
              <c:f>Sheet1!$C$119:$C$122</c:f>
              <c:numCache>
                <c:formatCode>General</c:formatCode>
                <c:ptCount val="4"/>
                <c:pt idx="0">
                  <c:v>8</c:v>
                </c:pt>
                <c:pt idx="1">
                  <c:v>0</c:v>
                </c:pt>
                <c:pt idx="2">
                  <c:v>0</c:v>
                </c:pt>
                <c:pt idx="3">
                  <c:v>1</c:v>
                </c:pt>
              </c:numCache>
            </c:numRef>
          </c:val>
          <c:extLst>
            <c:ext xmlns:c16="http://schemas.microsoft.com/office/drawing/2014/chart" uri="{C3380CC4-5D6E-409C-BE32-E72D297353CC}">
              <c16:uniqueId val="{00000001-F271-48BA-94B9-318E6A7EECDC}"/>
            </c:ext>
          </c:extLst>
        </c:ser>
        <c:dLbls>
          <c:showLegendKey val="0"/>
          <c:showVal val="0"/>
          <c:showCatName val="0"/>
          <c:showSerName val="0"/>
          <c:showPercent val="0"/>
          <c:showBubbleSize val="0"/>
        </c:dLbls>
        <c:gapWidth val="219"/>
        <c:overlap val="-27"/>
        <c:axId val="192194112"/>
        <c:axId val="192583120"/>
      </c:barChart>
      <c:catAx>
        <c:axId val="19219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t-LT"/>
          </a:p>
        </c:txPr>
        <c:crossAx val="192583120"/>
        <c:crosses val="autoZero"/>
        <c:auto val="1"/>
        <c:lblAlgn val="ctr"/>
        <c:lblOffset val="100"/>
        <c:noMultiLvlLbl val="0"/>
      </c:catAx>
      <c:valAx>
        <c:axId val="19258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lt-LT"/>
          </a:p>
        </c:txPr>
        <c:crossAx val="192194112"/>
        <c:crosses val="autoZero"/>
        <c:crossBetween val="between"/>
      </c:valAx>
      <c:spPr>
        <a:noFill/>
        <a:ln>
          <a:noFill/>
        </a:ln>
        <a:effectLst/>
      </c:spPr>
    </c:plotArea>
    <c:legend>
      <c:legendPos val="b"/>
      <c:overlay val="0"/>
      <c:spPr>
        <a:noFill/>
        <a:ln>
          <a:noFill/>
        </a:ln>
        <a:effectLst/>
      </c:spPr>
      <c:txPr>
        <a:bodyPr rot="0" vert="horz"/>
        <a:lstStyle/>
        <a:p>
          <a:pPr>
            <a:defRPr/>
          </a:pPr>
          <a:endParaRPr lang="lt-L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lt-L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C3232-76DA-49E2-A7BD-8055DB6C4C85}" type="datetimeFigureOut">
              <a:rPr lang="lt-LT" smtClean="0"/>
              <a:pPr/>
              <a:t>2024-06-19</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9AC3E-63B1-4B02-B1E6-6E59B028A85F}" type="slidenum">
              <a:rPr lang="lt-LT" smtClean="0"/>
              <a:pPr/>
              <a:t>‹#›</a:t>
            </a:fld>
            <a:endParaRPr lang="lt-LT"/>
          </a:p>
        </p:txBody>
      </p:sp>
    </p:spTree>
    <p:extLst>
      <p:ext uri="{BB962C8B-B14F-4D97-AF65-F5344CB8AC3E}">
        <p14:creationId xmlns:p14="http://schemas.microsoft.com/office/powerpoint/2010/main" val="156809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8C69AC3E-63B1-4B02-B1E6-6E59B028A85F}" type="slidenum">
              <a:rPr lang="lt-LT" smtClean="0"/>
              <a:pPr/>
              <a:t>6</a:t>
            </a:fld>
            <a:endParaRPr lang="lt-LT"/>
          </a:p>
        </p:txBody>
      </p:sp>
    </p:spTree>
    <p:extLst>
      <p:ext uri="{BB962C8B-B14F-4D97-AF65-F5344CB8AC3E}">
        <p14:creationId xmlns:p14="http://schemas.microsoft.com/office/powerpoint/2010/main" val="139667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286376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3506217492"/>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2139806891"/>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3649050722"/>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9667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2752750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B330-5D0C-551B-BFA0-648AB30CF4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F4822442-07FE-ADF0-58DD-3BAF88D0E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7CDF266F-D743-34E7-FB7E-E452736678E8}"/>
              </a:ext>
            </a:extLst>
          </p:cNvPr>
          <p:cNvSpPr>
            <a:spLocks noGrp="1"/>
          </p:cNvSpPr>
          <p:nvPr>
            <p:ph type="dt" sz="half" idx="10"/>
          </p:nvPr>
        </p:nvSpPr>
        <p:spPr/>
        <p:txBody>
          <a:bodyPr/>
          <a:lstStyle/>
          <a:p>
            <a:fld id="{75D26E40-DC21-4A20-AB69-9706194BEB99}" type="datetimeFigureOut">
              <a:rPr lang="lt-LT" smtClean="0"/>
              <a:pPr/>
              <a:t>2024-06-19</a:t>
            </a:fld>
            <a:endParaRPr lang="lt-LT"/>
          </a:p>
        </p:txBody>
      </p:sp>
      <p:sp>
        <p:nvSpPr>
          <p:cNvPr id="5" name="Footer Placeholder 4">
            <a:extLst>
              <a:ext uri="{FF2B5EF4-FFF2-40B4-BE49-F238E27FC236}">
                <a16:creationId xmlns:a16="http://schemas.microsoft.com/office/drawing/2014/main" id="{740844C1-632A-A6A9-680D-09EC4087B31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E450FE9-ACF2-38CF-EECA-E043F9E13836}"/>
              </a:ext>
            </a:extLst>
          </p:cNvPr>
          <p:cNvSpPr>
            <a:spLocks noGrp="1"/>
          </p:cNvSpPr>
          <p:nvPr>
            <p:ph type="sldNum" sz="quarter" idx="12"/>
          </p:nvPr>
        </p:nvSpPr>
        <p:spPr/>
        <p:txBody>
          <a:bodyPr/>
          <a:lstStyle/>
          <a:p>
            <a:fld id="{9C746135-72DF-4A7B-9BC5-15570FF01407}" type="slidenum">
              <a:rPr lang="lt-LT" smtClean="0"/>
              <a:pPr/>
              <a:t>‹#›</a:t>
            </a:fld>
            <a:endParaRPr lang="lt-LT"/>
          </a:p>
        </p:txBody>
      </p:sp>
    </p:spTree>
    <p:extLst>
      <p:ext uri="{BB962C8B-B14F-4D97-AF65-F5344CB8AC3E}">
        <p14:creationId xmlns:p14="http://schemas.microsoft.com/office/powerpoint/2010/main" val="213045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8644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p:nvPicPr>
        <p:blipFill rotWithShape="1">
          <a:blip r:embed="rId2" cstate="print">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50783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6568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245823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p:nvPicPr>
        <p:blipFill>
          <a:blip r:embed="rId2" cstate="print">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419620836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4034739496"/>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151043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spTree>
    <p:extLst>
      <p:ext uri="{BB962C8B-B14F-4D97-AF65-F5344CB8AC3E}">
        <p14:creationId xmlns:p14="http://schemas.microsoft.com/office/powerpoint/2010/main" val="432705452"/>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fld id="{75D26E40-DC21-4A20-AB69-9706194BEB99}" type="datetimeFigureOut">
              <a:rPr lang="lt-LT" smtClean="0"/>
              <a:pPr/>
              <a:t>2024-06-19</a:t>
            </a:fld>
            <a:endParaRPr lang="lt-LT"/>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lt-LT"/>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9C746135-72DF-4A7B-9BC5-15570FF01407}" type="slidenum">
              <a:rPr lang="lt-LT" smtClean="0"/>
              <a:pPr/>
              <a:t>‹#›</a:t>
            </a:fld>
            <a:endParaRPr lang="lt-LT"/>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7636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Draw Food Items - Healthy vs Unhealthy">
            <a:extLst>
              <a:ext uri="{FF2B5EF4-FFF2-40B4-BE49-F238E27FC236}">
                <a16:creationId xmlns:a16="http://schemas.microsoft.com/office/drawing/2014/main" id="{EBEFD235-BF76-C9C0-8D00-0B011C5B46DD}"/>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alphaModFix amt="60000"/>
            <a:extLst>
              <a:ext uri="{28A0092B-C50C-407E-A947-70E740481C1C}">
                <a14:useLocalDpi xmlns:a14="http://schemas.microsoft.com/office/drawing/2010/main" val="0"/>
              </a:ext>
            </a:extLst>
          </a:blip>
          <a:srcRect/>
          <a:stretch>
            <a:fillRect/>
          </a:stretch>
        </p:blipFill>
        <p:spPr bwMode="auto">
          <a:xfrm>
            <a:off x="0" y="322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2C518A99-3087-E1CE-35C8-6835CE98E02C}"/>
              </a:ext>
            </a:extLst>
          </p:cNvPr>
          <p:cNvSpPr/>
          <p:nvPr/>
        </p:nvSpPr>
        <p:spPr>
          <a:xfrm>
            <a:off x="2008031" y="1759875"/>
            <a:ext cx="7948411" cy="3338250"/>
          </a:xfrm>
          <a:prstGeom prst="roundRect">
            <a:avLst/>
          </a:prstGeom>
          <a:solidFill>
            <a:schemeClr val="tx2">
              <a:lumMod val="60000"/>
              <a:lumOff val="40000"/>
            </a:schemeClr>
          </a:solidFill>
          <a:ln w="5715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a:extLst>
              <a:ext uri="{FF2B5EF4-FFF2-40B4-BE49-F238E27FC236}">
                <a16:creationId xmlns:a16="http://schemas.microsoft.com/office/drawing/2014/main" id="{26DAABF6-7CAB-EE21-3F60-F46976D43751}"/>
              </a:ext>
            </a:extLst>
          </p:cNvPr>
          <p:cNvSpPr>
            <a:spLocks noGrp="1"/>
          </p:cNvSpPr>
          <p:nvPr>
            <p:ph type="ctrTitle"/>
          </p:nvPr>
        </p:nvSpPr>
        <p:spPr>
          <a:xfrm>
            <a:off x="2137892" y="1882166"/>
            <a:ext cx="7688688" cy="1430568"/>
          </a:xfrm>
        </p:spPr>
        <p:txBody>
          <a:bodyPr anchor="t"/>
          <a:lstStyle/>
          <a:p>
            <a:r>
              <a:rPr lang="en-US" sz="3600" b="1" cap="all" dirty="0">
                <a:solidFill>
                  <a:schemeClr val="bg2"/>
                </a:solidFill>
                <a:effectLst/>
                <a:latin typeface="Times New Roman" panose="02020603050405020304" pitchFamily="18" charset="0"/>
                <a:ea typeface="Times New Roman" panose="02020603050405020304" pitchFamily="18" charset="0"/>
              </a:rPr>
              <a:t>Steam </a:t>
            </a:r>
            <a:r>
              <a:rPr lang="en-US" sz="3600" b="1" cap="all" dirty="0" err="1">
                <a:solidFill>
                  <a:schemeClr val="bg2"/>
                </a:solidFill>
                <a:effectLst/>
                <a:latin typeface="Times New Roman" panose="02020603050405020304" pitchFamily="18" charset="0"/>
                <a:ea typeface="Times New Roman" panose="02020603050405020304" pitchFamily="18" charset="0"/>
              </a:rPr>
              <a:t>projektinis</a:t>
            </a:r>
            <a:r>
              <a:rPr lang="en-US" sz="3600" b="1" cap="all" dirty="0">
                <a:solidFill>
                  <a:schemeClr val="bg2"/>
                </a:solidFill>
                <a:effectLst/>
                <a:latin typeface="Times New Roman" panose="02020603050405020304" pitchFamily="18" charset="0"/>
                <a:ea typeface="Times New Roman" panose="02020603050405020304" pitchFamily="18" charset="0"/>
              </a:rPr>
              <a:t> </a:t>
            </a:r>
            <a:r>
              <a:rPr lang="en-US" sz="3600" b="1" cap="all" dirty="0" err="1">
                <a:solidFill>
                  <a:schemeClr val="bg2"/>
                </a:solidFill>
                <a:effectLst/>
                <a:latin typeface="Times New Roman" panose="02020603050405020304" pitchFamily="18" charset="0"/>
                <a:ea typeface="Times New Roman" panose="02020603050405020304" pitchFamily="18" charset="0"/>
              </a:rPr>
              <a:t>darbas</a:t>
            </a:r>
            <a:br>
              <a:rPr lang="en-US" sz="3600" b="1" cap="all" dirty="0">
                <a:solidFill>
                  <a:schemeClr val="bg2"/>
                </a:solidFill>
                <a:effectLst/>
                <a:latin typeface="Times New Roman" panose="02020603050405020304" pitchFamily="18" charset="0"/>
                <a:ea typeface="Times New Roman" panose="02020603050405020304" pitchFamily="18" charset="0"/>
              </a:rPr>
            </a:br>
            <a:r>
              <a:rPr lang="lt-LT" sz="3600" b="1" cap="all" dirty="0">
                <a:solidFill>
                  <a:schemeClr val="bg2"/>
                </a:solidFill>
                <a:effectLst/>
                <a:latin typeface="Times New Roman" panose="02020603050405020304" pitchFamily="18" charset="0"/>
                <a:ea typeface="Times New Roman" panose="02020603050405020304" pitchFamily="18" charset="0"/>
              </a:rPr>
              <a:t>7B klasės mokinių užkandžiavimo mokykloje įpročiai</a:t>
            </a:r>
            <a:br>
              <a:rPr lang="lt-LT" sz="1800" dirty="0">
                <a:effectLst/>
                <a:latin typeface="Times New Roman" panose="02020603050405020304" pitchFamily="18" charset="0"/>
                <a:ea typeface="Times New Roman" panose="02020603050405020304" pitchFamily="18" charset="0"/>
              </a:rPr>
            </a:br>
            <a:endParaRPr lang="lt-LT" dirty="0">
              <a:solidFill>
                <a:schemeClr val="bg2">
                  <a:lumMod val="10000"/>
                </a:schemeClr>
              </a:solidFill>
            </a:endParaRPr>
          </a:p>
        </p:txBody>
      </p:sp>
      <p:sp>
        <p:nvSpPr>
          <p:cNvPr id="3" name="Subtitle 2">
            <a:extLst>
              <a:ext uri="{FF2B5EF4-FFF2-40B4-BE49-F238E27FC236}">
                <a16:creationId xmlns:a16="http://schemas.microsoft.com/office/drawing/2014/main" id="{E224BB13-3E39-13BB-F200-1C04CC395FC6}"/>
              </a:ext>
            </a:extLst>
          </p:cNvPr>
          <p:cNvSpPr>
            <a:spLocks noGrp="1"/>
          </p:cNvSpPr>
          <p:nvPr>
            <p:ph type="subTitle" idx="1"/>
          </p:nvPr>
        </p:nvSpPr>
        <p:spPr>
          <a:xfrm>
            <a:off x="2732466" y="3984999"/>
            <a:ext cx="6499540" cy="907064"/>
          </a:xfrm>
        </p:spPr>
        <p:txBody>
          <a:bodyPr>
            <a:noAutofit/>
          </a:bodyPr>
          <a:lstStyle/>
          <a:p>
            <a:r>
              <a:rPr lang="en-US" sz="2200" b="1" dirty="0" err="1">
                <a:solidFill>
                  <a:schemeClr val="bg2"/>
                </a:solidFill>
              </a:rPr>
              <a:t>Pagal</a:t>
            </a:r>
            <a:r>
              <a:rPr lang="en-US" sz="2200" b="1" dirty="0">
                <a:solidFill>
                  <a:schemeClr val="bg2"/>
                </a:solidFill>
              </a:rPr>
              <a:t> VDU “At</a:t>
            </a:r>
            <a:r>
              <a:rPr lang="lt-LT" sz="2200" b="1" dirty="0">
                <a:solidFill>
                  <a:schemeClr val="bg2"/>
                </a:solidFill>
              </a:rPr>
              <a:t>žalyno“ progimnazijos mokinius Rimantę Žemaitytę, Elingą Kerdokaitę, Viltę Karvelytę, Zitą Stulgytę, Kasparą Žilį</a:t>
            </a:r>
          </a:p>
        </p:txBody>
      </p:sp>
    </p:spTree>
    <p:extLst>
      <p:ext uri="{BB962C8B-B14F-4D97-AF65-F5344CB8AC3E}">
        <p14:creationId xmlns:p14="http://schemas.microsoft.com/office/powerpoint/2010/main" val="142493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55394-01A3-96C5-BD0A-42321CA0F7AC}"/>
              </a:ext>
            </a:extLst>
          </p:cNvPr>
          <p:cNvPicPr>
            <a:picLocks noChangeAspect="1"/>
          </p:cNvPicPr>
          <p:nvPr/>
        </p:nvPicPr>
        <p:blipFill rotWithShape="1">
          <a:blip r:embed="rId2" cstate="print">
            <a:duotone>
              <a:schemeClr val="accent1">
                <a:shade val="45000"/>
                <a:satMod val="135000"/>
              </a:schemeClr>
              <a:prstClr val="white"/>
            </a:duotone>
            <a:alphaModFix amt="50000"/>
          </a:blip>
          <a:srcRect r="37452"/>
          <a:stretch/>
        </p:blipFill>
        <p:spPr>
          <a:xfrm>
            <a:off x="0" y="0"/>
            <a:ext cx="7625812" cy="6857999"/>
          </a:xfrm>
          <a:prstGeom prst="rect">
            <a:avLst/>
          </a:prstGeom>
          <a:ln w="1905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3434366" y="180305"/>
            <a:ext cx="6186152" cy="746974"/>
          </a:xfrm>
        </p:spPr>
        <p:txBody>
          <a:bodyPr/>
          <a:lstStyle/>
          <a:p>
            <a:pPr algn="ctr"/>
            <a:r>
              <a:rPr lang="lt-LT" sz="4400" b="1" spc="200" dirty="0"/>
              <a:t> Tyrimo rezultatai :</a:t>
            </a:r>
          </a:p>
        </p:txBody>
      </p:sp>
      <p:sp>
        <p:nvSpPr>
          <p:cNvPr id="4" name="TextBox 3">
            <a:extLst>
              <a:ext uri="{FF2B5EF4-FFF2-40B4-BE49-F238E27FC236}">
                <a16:creationId xmlns:a16="http://schemas.microsoft.com/office/drawing/2014/main" id="{61A989F8-ABE0-1080-5344-064775BA4FAC}"/>
              </a:ext>
            </a:extLst>
          </p:cNvPr>
          <p:cNvSpPr txBox="1"/>
          <p:nvPr/>
        </p:nvSpPr>
        <p:spPr>
          <a:xfrm>
            <a:off x="7641466" y="2246034"/>
            <a:ext cx="4378816" cy="2492990"/>
          </a:xfrm>
          <a:prstGeom prst="rect">
            <a:avLst/>
          </a:prstGeom>
          <a:noFill/>
        </p:spPr>
        <p:txBody>
          <a:bodyPr wrap="square" rtlCol="0">
            <a:spAutoFit/>
          </a:bodyPr>
          <a:lstStyle/>
          <a:p>
            <a:pPr marL="457200" indent="-457200">
              <a:buFont typeface="Wingdings" panose="05000000000000000000" pitchFamily="2" charset="2"/>
              <a:buChar char="v"/>
            </a:pPr>
            <a:r>
              <a:rPr lang="lt-LT" sz="2600" dirty="0">
                <a:latin typeface="Sagona Book" panose="02020503050505020204" pitchFamily="18" charset="0"/>
              </a:rPr>
              <a:t>Remiantis šia diagrama galime teigti, kad dauguma klasės moksleivių užkandžiauja 2 arba daugiau nei 2 kartus.</a:t>
            </a:r>
          </a:p>
        </p:txBody>
      </p:sp>
      <p:graphicFrame>
        <p:nvGraphicFramePr>
          <p:cNvPr id="8" name="Chart 7">
            <a:extLst>
              <a:ext uri="{FF2B5EF4-FFF2-40B4-BE49-F238E27FC236}">
                <a16:creationId xmlns:a16="http://schemas.microsoft.com/office/drawing/2014/main" id="{00000000-0008-0000-0000-000003000000}"/>
              </a:ext>
            </a:extLst>
          </p:cNvPr>
          <p:cNvGraphicFramePr/>
          <p:nvPr/>
        </p:nvGraphicFramePr>
        <p:xfrm>
          <a:off x="485422" y="1835854"/>
          <a:ext cx="6739467" cy="4034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99898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6A8DEB-A95F-AFF3-0761-568EA6765F58}"/>
              </a:ext>
            </a:extLst>
          </p:cNvPr>
          <p:cNvPicPr>
            <a:picLocks noChangeAspect="1"/>
          </p:cNvPicPr>
          <p:nvPr/>
        </p:nvPicPr>
        <p:blipFill>
          <a:blip r:embed="rId2" cstate="print"/>
          <a:stretch>
            <a:fillRect/>
          </a:stretch>
        </p:blipFill>
        <p:spPr>
          <a:xfrm>
            <a:off x="0" y="0"/>
            <a:ext cx="7366715" cy="6858000"/>
          </a:xfrm>
          <a:prstGeom prst="rect">
            <a:avLst/>
          </a:prstGeom>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914399" y="270071"/>
            <a:ext cx="10360152" cy="708338"/>
          </a:xfrm>
        </p:spPr>
        <p:txBody>
          <a:bodyPr/>
          <a:lstStyle/>
          <a:p>
            <a:pPr algn="ctr"/>
            <a:r>
              <a:rPr lang="lt-LT" sz="4400" b="1" spc="200" dirty="0"/>
              <a:t>Tyrimo rezultatai :</a:t>
            </a:r>
          </a:p>
        </p:txBody>
      </p:sp>
      <p:graphicFrame>
        <p:nvGraphicFramePr>
          <p:cNvPr id="2" name="Chart 1">
            <a:extLst>
              <a:ext uri="{FF2B5EF4-FFF2-40B4-BE49-F238E27FC236}">
                <a16:creationId xmlns:a16="http://schemas.microsoft.com/office/drawing/2014/main" id="{00000000-0008-0000-0000-000005000000}"/>
              </a:ext>
            </a:extLst>
          </p:cNvPr>
          <p:cNvGraphicFramePr/>
          <p:nvPr>
            <p:extLst>
              <p:ext uri="{D42A27DB-BD31-4B8C-83A1-F6EECF244321}">
                <p14:modId xmlns:p14="http://schemas.microsoft.com/office/powerpoint/2010/main" val="3290100207"/>
              </p:ext>
            </p:extLst>
          </p:nvPr>
        </p:nvGraphicFramePr>
        <p:xfrm>
          <a:off x="92906" y="1512440"/>
          <a:ext cx="7273809" cy="47080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6F7D231-FBB0-AA57-19F7-6F714E389507}"/>
              </a:ext>
            </a:extLst>
          </p:cNvPr>
          <p:cNvSpPr txBox="1"/>
          <p:nvPr/>
        </p:nvSpPr>
        <p:spPr>
          <a:xfrm>
            <a:off x="7366715" y="1512440"/>
            <a:ext cx="4018208" cy="4093428"/>
          </a:xfrm>
          <a:prstGeom prst="rect">
            <a:avLst/>
          </a:prstGeom>
          <a:noFill/>
        </p:spPr>
        <p:txBody>
          <a:bodyPr wrap="square" rtlCol="0">
            <a:spAutoFit/>
          </a:bodyPr>
          <a:lstStyle/>
          <a:p>
            <a:pPr marL="457200" indent="-457200">
              <a:buFont typeface="Wingdings" panose="05000000000000000000" pitchFamily="2" charset="2"/>
              <a:buChar char="v"/>
            </a:pPr>
            <a:r>
              <a:rPr lang="lt-LT" sz="2600" dirty="0">
                <a:latin typeface="Sagona Book" panose="02020503050505020204" pitchFamily="18" charset="0"/>
              </a:rPr>
              <a:t>Ši diagrama rodo, kad mūsų klasėje daugiausia mokinių, kurie renkasi nesveiką maistą yra mergaitės.</a:t>
            </a:r>
          </a:p>
          <a:p>
            <a:pPr marL="457200" indent="-457200">
              <a:buFont typeface="Wingdings" panose="05000000000000000000" pitchFamily="2" charset="2"/>
              <a:buChar char="v"/>
            </a:pPr>
            <a:endParaRPr lang="lt-LT" sz="2600" dirty="0">
              <a:latin typeface="Sagona Book" panose="02020503050505020204" pitchFamily="18" charset="0"/>
            </a:endParaRPr>
          </a:p>
          <a:p>
            <a:pPr marL="457200" indent="-457200">
              <a:buFont typeface="Wingdings" panose="05000000000000000000" pitchFamily="2" charset="2"/>
              <a:buChar char="v"/>
            </a:pPr>
            <a:r>
              <a:rPr lang="lt-LT" sz="2600" dirty="0">
                <a:latin typeface="Sagona Book" panose="02020503050505020204" pitchFamily="18" charset="0"/>
              </a:rPr>
              <a:t>Klasės berniukų skaičius yra toks pat abiejuose pirmuose atsakymo variantuose.</a:t>
            </a:r>
          </a:p>
        </p:txBody>
      </p:sp>
    </p:spTree>
    <p:extLst>
      <p:ext uri="{BB962C8B-B14F-4D97-AF65-F5344CB8AC3E}">
        <p14:creationId xmlns:p14="http://schemas.microsoft.com/office/powerpoint/2010/main" val="26360991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9C0C8-8A82-9650-6043-0FAEE087E3A1}"/>
              </a:ext>
            </a:extLst>
          </p:cNvPr>
          <p:cNvPicPr>
            <a:picLocks noChangeAspect="1"/>
          </p:cNvPicPr>
          <p:nvPr/>
        </p:nvPicPr>
        <p:blipFill rotWithShape="1">
          <a:blip r:embed="rId2" cstate="print">
            <a:duotone>
              <a:schemeClr val="accent1">
                <a:shade val="45000"/>
                <a:satMod val="135000"/>
              </a:schemeClr>
              <a:prstClr val="white"/>
            </a:duotone>
            <a:alphaModFix amt="50000"/>
          </a:blip>
          <a:srcRect l="34753"/>
          <a:stretch/>
        </p:blipFill>
        <p:spPr>
          <a:xfrm>
            <a:off x="4237150" y="0"/>
            <a:ext cx="7954850" cy="6857999"/>
          </a:xfrm>
          <a:prstGeom prst="rect">
            <a:avLst/>
          </a:prstGeom>
          <a:ln w="1270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915924" y="296217"/>
            <a:ext cx="10360152" cy="688633"/>
          </a:xfrm>
        </p:spPr>
        <p:txBody>
          <a:bodyPr/>
          <a:lstStyle/>
          <a:p>
            <a:pPr algn="ctr"/>
            <a:r>
              <a:rPr lang="lt-LT" sz="4400" b="1" spc="200" dirty="0"/>
              <a:t>Tyrimo rezultatai :</a:t>
            </a:r>
          </a:p>
        </p:txBody>
      </p:sp>
      <p:sp>
        <p:nvSpPr>
          <p:cNvPr id="8" name="Content Placeholder 7">
            <a:extLst>
              <a:ext uri="{FF2B5EF4-FFF2-40B4-BE49-F238E27FC236}">
                <a16:creationId xmlns:a16="http://schemas.microsoft.com/office/drawing/2014/main" id="{904EC367-1232-9BE1-173B-ED398F33254B}"/>
              </a:ext>
            </a:extLst>
          </p:cNvPr>
          <p:cNvSpPr>
            <a:spLocks noGrp="1"/>
          </p:cNvSpPr>
          <p:nvPr>
            <p:ph sz="quarter" idx="12"/>
          </p:nvPr>
        </p:nvSpPr>
        <p:spPr>
          <a:xfrm>
            <a:off x="231602" y="1457243"/>
            <a:ext cx="4005548" cy="5110981"/>
          </a:xfrm>
        </p:spPr>
        <p:txBody>
          <a:bodyPr>
            <a:normAutofit/>
          </a:bodyPr>
          <a:lstStyle/>
          <a:p>
            <a:pPr marL="342900" indent="-342900">
              <a:buFont typeface="Wingdings" panose="05000000000000000000" pitchFamily="2" charset="2"/>
              <a:buChar char="v"/>
            </a:pPr>
            <a:r>
              <a:rPr lang="lt-LT" sz="2600" dirty="0">
                <a:latin typeface="Sagona Book" panose="02020503050505020204" pitchFamily="18" charset="0"/>
              </a:rPr>
              <a:t>Šioje diagramoje matome, kad berniukai daugiausiai renkasi parduotuvėje pirktą sveiką maistą arba kitą.</a:t>
            </a:r>
          </a:p>
          <a:p>
            <a:pPr marL="342900" indent="-342900">
              <a:buFont typeface="Wingdings" panose="05000000000000000000" pitchFamily="2" charset="2"/>
              <a:buChar char="v"/>
            </a:pPr>
            <a:endParaRPr lang="lt-LT" sz="2600" dirty="0">
              <a:latin typeface="Sagona Book" panose="02020503050505020204" pitchFamily="18" charset="0"/>
            </a:endParaRPr>
          </a:p>
          <a:p>
            <a:pPr marL="342900" indent="-342900">
              <a:buFont typeface="Wingdings" panose="05000000000000000000" pitchFamily="2" charset="2"/>
              <a:buChar char="v"/>
            </a:pPr>
            <a:r>
              <a:rPr lang="lt-LT" sz="2600" dirty="0">
                <a:latin typeface="Sagona Book" panose="02020503050505020204" pitchFamily="18" charset="0"/>
              </a:rPr>
              <a:t>Mergaitės daugiausiai renkasi abu atsakymus, kurie yra parduotuvėje pirktas sveikas ir nesveikas maistas.</a:t>
            </a:r>
          </a:p>
        </p:txBody>
      </p:sp>
      <p:graphicFrame>
        <p:nvGraphicFramePr>
          <p:cNvPr id="2" name="Chart 1">
            <a:extLst>
              <a:ext uri="{FF2B5EF4-FFF2-40B4-BE49-F238E27FC236}">
                <a16:creationId xmlns:a16="http://schemas.microsoft.com/office/drawing/2014/main" id="{00000000-0008-0000-0000-00000C000000}"/>
              </a:ext>
            </a:extLst>
          </p:cNvPr>
          <p:cNvGraphicFramePr/>
          <p:nvPr>
            <p:extLst>
              <p:ext uri="{D42A27DB-BD31-4B8C-83A1-F6EECF244321}">
                <p14:modId xmlns:p14="http://schemas.microsoft.com/office/powerpoint/2010/main" val="3461939024"/>
              </p:ext>
            </p:extLst>
          </p:nvPr>
        </p:nvGraphicFramePr>
        <p:xfrm>
          <a:off x="4237150" y="1740578"/>
          <a:ext cx="7607121" cy="4492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2098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8FF25B-B98F-EF4D-B9F1-5CB440E329C6}"/>
              </a:ext>
            </a:extLst>
          </p:cNvPr>
          <p:cNvPicPr>
            <a:picLocks noChangeAspect="1"/>
          </p:cNvPicPr>
          <p:nvPr/>
        </p:nvPicPr>
        <p:blipFill rotWithShape="1">
          <a:blip r:embed="rId2" cstate="print">
            <a:duotone>
              <a:schemeClr val="accent1">
                <a:shade val="45000"/>
                <a:satMod val="135000"/>
              </a:schemeClr>
              <a:prstClr val="white"/>
            </a:duotone>
            <a:alphaModFix amt="50000"/>
          </a:blip>
          <a:srcRect l="38674"/>
          <a:stretch/>
        </p:blipFill>
        <p:spPr>
          <a:xfrm>
            <a:off x="4430334" y="0"/>
            <a:ext cx="7761666" cy="6857999"/>
          </a:xfrm>
          <a:prstGeom prst="rect">
            <a:avLst/>
          </a:prstGeom>
          <a:ln w="12700">
            <a:solidFill>
              <a:schemeClr val="tx1">
                <a:lumMod val="20000"/>
                <a:lumOff val="80000"/>
              </a:schemeClr>
            </a:solidFill>
          </a:ln>
        </p:spPr>
      </p:pic>
      <p:sp>
        <p:nvSpPr>
          <p:cNvPr id="2" name="Title 1">
            <a:extLst>
              <a:ext uri="{FF2B5EF4-FFF2-40B4-BE49-F238E27FC236}">
                <a16:creationId xmlns:a16="http://schemas.microsoft.com/office/drawing/2014/main" id="{A25B6EBF-EE01-8E9E-6BE8-6BA6CBC07D7F}"/>
              </a:ext>
            </a:extLst>
          </p:cNvPr>
          <p:cNvSpPr>
            <a:spLocks noGrp="1"/>
          </p:cNvSpPr>
          <p:nvPr>
            <p:ph type="title"/>
          </p:nvPr>
        </p:nvSpPr>
        <p:spPr>
          <a:xfrm>
            <a:off x="915924" y="309092"/>
            <a:ext cx="10360152" cy="734096"/>
          </a:xfrm>
        </p:spPr>
        <p:txBody>
          <a:bodyPr/>
          <a:lstStyle/>
          <a:p>
            <a:pPr algn="ctr"/>
            <a:r>
              <a:rPr lang="lt-LT" sz="4400" b="1" spc="200" dirty="0">
                <a:latin typeface="Sagona Book" panose="02020503050505020204" pitchFamily="18" charset="0"/>
              </a:rPr>
              <a:t>Tyrimo rezultatai :</a:t>
            </a:r>
          </a:p>
        </p:txBody>
      </p:sp>
      <p:pic>
        <p:nvPicPr>
          <p:cNvPr id="5" name="Picture 4">
            <a:extLst>
              <a:ext uri="{FF2B5EF4-FFF2-40B4-BE49-F238E27FC236}">
                <a16:creationId xmlns:a16="http://schemas.microsoft.com/office/drawing/2014/main" id="{A70C1DCB-CA09-CB17-2623-43B35C5D616E}"/>
              </a:ext>
            </a:extLst>
          </p:cNvPr>
          <p:cNvPicPr>
            <a:picLocks noChangeAspect="1"/>
          </p:cNvPicPr>
          <p:nvPr/>
        </p:nvPicPr>
        <p:blipFill>
          <a:blip r:embed="rId3" cstate="print"/>
          <a:stretch>
            <a:fillRect/>
          </a:stretch>
        </p:blipFill>
        <p:spPr>
          <a:xfrm>
            <a:off x="4430333" y="1864354"/>
            <a:ext cx="7581364" cy="4137143"/>
          </a:xfrm>
          <a:prstGeom prst="rect">
            <a:avLst/>
          </a:prstGeom>
        </p:spPr>
      </p:pic>
      <p:sp>
        <p:nvSpPr>
          <p:cNvPr id="6" name="TextBox 5">
            <a:extLst>
              <a:ext uri="{FF2B5EF4-FFF2-40B4-BE49-F238E27FC236}">
                <a16:creationId xmlns:a16="http://schemas.microsoft.com/office/drawing/2014/main" id="{01BD0194-6D0A-6949-7C15-982CA4A8EC9B}"/>
              </a:ext>
            </a:extLst>
          </p:cNvPr>
          <p:cNvSpPr txBox="1"/>
          <p:nvPr/>
        </p:nvSpPr>
        <p:spPr>
          <a:xfrm>
            <a:off x="180304" y="1751527"/>
            <a:ext cx="3992451" cy="4493538"/>
          </a:xfrm>
          <a:prstGeom prst="rect">
            <a:avLst/>
          </a:prstGeom>
          <a:noFill/>
        </p:spPr>
        <p:txBody>
          <a:bodyPr wrap="square" rtlCol="0">
            <a:spAutoFit/>
          </a:bodyPr>
          <a:lstStyle/>
          <a:p>
            <a:pPr marL="285750" indent="-285750">
              <a:buFont typeface="Wingdings" panose="05000000000000000000" pitchFamily="2" charset="2"/>
              <a:buChar char="v"/>
            </a:pPr>
            <a:r>
              <a:rPr lang="lt-LT" sz="2600" dirty="0">
                <a:latin typeface="Sagona Book" panose="02020503050505020204" pitchFamily="18" charset="0"/>
              </a:rPr>
              <a:t>Ši diagrama mum</a:t>
            </a:r>
            <a:r>
              <a:rPr lang="en-US" sz="2600" dirty="0">
                <a:latin typeface="Sagona Book" panose="02020503050505020204" pitchFamily="18" charset="0"/>
              </a:rPr>
              <a:t>s</a:t>
            </a:r>
            <a:r>
              <a:rPr lang="lt-LT" sz="2600" dirty="0">
                <a:latin typeface="Sagona Book" panose="02020503050505020204" pitchFamily="18" charset="0"/>
              </a:rPr>
              <a:t> rodo, kad dauguma mūsų klasės nevalgo mokyklos valgykloje.</a:t>
            </a:r>
          </a:p>
          <a:p>
            <a:pPr marL="285750" indent="-285750">
              <a:buFont typeface="Wingdings" panose="05000000000000000000" pitchFamily="2" charset="2"/>
              <a:buChar char="v"/>
            </a:pPr>
            <a:endParaRPr lang="lt-LT" sz="2600" dirty="0">
              <a:latin typeface="Sagona Book" panose="02020503050505020204" pitchFamily="18" charset="0"/>
            </a:endParaRPr>
          </a:p>
          <a:p>
            <a:pPr marL="285750" indent="-285750">
              <a:buFont typeface="Wingdings" panose="05000000000000000000" pitchFamily="2" charset="2"/>
              <a:buChar char="v"/>
            </a:pPr>
            <a:r>
              <a:rPr lang="lt-LT" sz="2600" dirty="0">
                <a:latin typeface="Sagona Book" panose="02020503050505020204" pitchFamily="18" charset="0"/>
              </a:rPr>
              <a:t>Pagal tai galime spręsti, kad daug mūsų bendraklasių labiau eina į parduotuvę, negu į valgyklą.</a:t>
            </a:r>
          </a:p>
        </p:txBody>
      </p:sp>
    </p:spTree>
    <p:extLst>
      <p:ext uri="{BB962C8B-B14F-4D97-AF65-F5344CB8AC3E}">
        <p14:creationId xmlns:p14="http://schemas.microsoft.com/office/powerpoint/2010/main" val="26528005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9C0C8-8A82-9650-6043-0FAEE087E3A1}"/>
              </a:ext>
            </a:extLst>
          </p:cNvPr>
          <p:cNvPicPr>
            <a:picLocks noChangeAspect="1"/>
          </p:cNvPicPr>
          <p:nvPr/>
        </p:nvPicPr>
        <p:blipFill rotWithShape="1">
          <a:blip r:embed="rId2" cstate="print">
            <a:duotone>
              <a:schemeClr val="accent1">
                <a:shade val="45000"/>
                <a:satMod val="135000"/>
              </a:schemeClr>
              <a:prstClr val="white"/>
            </a:duotone>
            <a:alphaModFix amt="50000"/>
          </a:blip>
          <a:srcRect l="34753"/>
          <a:stretch/>
        </p:blipFill>
        <p:spPr>
          <a:xfrm>
            <a:off x="4237150" y="0"/>
            <a:ext cx="7954850" cy="6857999"/>
          </a:xfrm>
          <a:prstGeom prst="rect">
            <a:avLst/>
          </a:prstGeom>
          <a:ln w="1270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915924" y="296217"/>
            <a:ext cx="10360152" cy="688633"/>
          </a:xfrm>
        </p:spPr>
        <p:txBody>
          <a:bodyPr/>
          <a:lstStyle/>
          <a:p>
            <a:pPr algn="ctr"/>
            <a:r>
              <a:rPr lang="lt-LT" sz="4400" b="1" spc="200" dirty="0"/>
              <a:t>Tyrimo rezultatai :</a:t>
            </a:r>
          </a:p>
        </p:txBody>
      </p:sp>
      <p:sp>
        <p:nvSpPr>
          <p:cNvPr id="8" name="Content Placeholder 7">
            <a:extLst>
              <a:ext uri="{FF2B5EF4-FFF2-40B4-BE49-F238E27FC236}">
                <a16:creationId xmlns:a16="http://schemas.microsoft.com/office/drawing/2014/main" id="{904EC367-1232-9BE1-173B-ED398F33254B}"/>
              </a:ext>
            </a:extLst>
          </p:cNvPr>
          <p:cNvSpPr>
            <a:spLocks noGrp="1"/>
          </p:cNvSpPr>
          <p:nvPr>
            <p:ph sz="quarter" idx="12"/>
          </p:nvPr>
        </p:nvSpPr>
        <p:spPr>
          <a:xfrm>
            <a:off x="231602" y="1457243"/>
            <a:ext cx="4005548" cy="5110981"/>
          </a:xfrm>
        </p:spPr>
        <p:txBody>
          <a:bodyPr>
            <a:normAutofit/>
          </a:bodyPr>
          <a:lstStyle/>
          <a:p>
            <a:pPr marL="342900" indent="-342900">
              <a:buFont typeface="Wingdings" panose="05000000000000000000" pitchFamily="2" charset="2"/>
              <a:buChar char="v"/>
            </a:pPr>
            <a:r>
              <a:rPr lang="lt-LT" sz="2600" dirty="0">
                <a:latin typeface="Sagona Book" panose="02020503050505020204" pitchFamily="18" charset="0"/>
              </a:rPr>
              <a:t>Šioje diagramoje matome, kad dauguma klasės mokinių pusryčius valgo tik kartais.</a:t>
            </a:r>
          </a:p>
          <a:p>
            <a:pPr marL="342900" indent="-342900">
              <a:buFont typeface="Wingdings" panose="05000000000000000000" pitchFamily="2" charset="2"/>
              <a:buChar char="v"/>
            </a:pPr>
            <a:r>
              <a:rPr lang="lt-LT" sz="2600" dirty="0">
                <a:latin typeface="Sagona Book" panose="02020503050505020204" pitchFamily="18" charset="0"/>
              </a:rPr>
              <a:t>Nei vienas iš berniukų  nevalgo pusryčių.Tik maža dalis tiriamųjų valgo visada.</a:t>
            </a:r>
          </a:p>
        </p:txBody>
      </p:sp>
      <p:graphicFrame>
        <p:nvGraphicFramePr>
          <p:cNvPr id="6" name="Chart 5">
            <a:extLst>
              <a:ext uri="{FF2B5EF4-FFF2-40B4-BE49-F238E27FC236}">
                <a16:creationId xmlns:a16="http://schemas.microsoft.com/office/drawing/2014/main" id="{00000000-0008-0000-0000-000004000000}"/>
              </a:ext>
            </a:extLst>
          </p:cNvPr>
          <p:cNvGraphicFramePr/>
          <p:nvPr/>
        </p:nvGraphicFramePr>
        <p:xfrm>
          <a:off x="4318000" y="1187450"/>
          <a:ext cx="7648221" cy="4445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2098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55394-01A3-96C5-BD0A-42321CA0F7AC}"/>
              </a:ext>
            </a:extLst>
          </p:cNvPr>
          <p:cNvPicPr>
            <a:picLocks noChangeAspect="1"/>
          </p:cNvPicPr>
          <p:nvPr/>
        </p:nvPicPr>
        <p:blipFill rotWithShape="1">
          <a:blip r:embed="rId2" cstate="print">
            <a:duotone>
              <a:schemeClr val="accent1">
                <a:shade val="45000"/>
                <a:satMod val="135000"/>
              </a:schemeClr>
              <a:prstClr val="white"/>
            </a:duotone>
            <a:alphaModFix amt="50000"/>
          </a:blip>
          <a:srcRect r="37452"/>
          <a:stretch/>
        </p:blipFill>
        <p:spPr>
          <a:xfrm>
            <a:off x="0" y="0"/>
            <a:ext cx="7625812" cy="6857999"/>
          </a:xfrm>
          <a:prstGeom prst="rect">
            <a:avLst/>
          </a:prstGeom>
          <a:ln w="1905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3434366" y="180305"/>
            <a:ext cx="6186152" cy="746974"/>
          </a:xfrm>
        </p:spPr>
        <p:txBody>
          <a:bodyPr/>
          <a:lstStyle/>
          <a:p>
            <a:pPr algn="ctr"/>
            <a:r>
              <a:rPr lang="lt-LT" sz="4400" b="1" spc="200" dirty="0"/>
              <a:t> Tyrimo rezultatai :</a:t>
            </a:r>
          </a:p>
        </p:txBody>
      </p:sp>
      <p:sp>
        <p:nvSpPr>
          <p:cNvPr id="4" name="TextBox 3">
            <a:extLst>
              <a:ext uri="{FF2B5EF4-FFF2-40B4-BE49-F238E27FC236}">
                <a16:creationId xmlns:a16="http://schemas.microsoft.com/office/drawing/2014/main" id="{61A989F8-ABE0-1080-5344-064775BA4FAC}"/>
              </a:ext>
            </a:extLst>
          </p:cNvPr>
          <p:cNvSpPr txBox="1"/>
          <p:nvPr/>
        </p:nvSpPr>
        <p:spPr>
          <a:xfrm>
            <a:off x="7641466" y="2246034"/>
            <a:ext cx="4378816" cy="3293209"/>
          </a:xfrm>
          <a:prstGeom prst="rect">
            <a:avLst/>
          </a:prstGeom>
          <a:noFill/>
        </p:spPr>
        <p:txBody>
          <a:bodyPr wrap="square" rtlCol="0">
            <a:spAutoFit/>
          </a:bodyPr>
          <a:lstStyle/>
          <a:p>
            <a:pPr marL="457200" indent="-457200">
              <a:buFont typeface="Wingdings" panose="05000000000000000000" pitchFamily="2" charset="2"/>
              <a:buChar char="v"/>
            </a:pPr>
            <a:r>
              <a:rPr lang="lt-LT" sz="2600" dirty="0">
                <a:latin typeface="Sagona Book" panose="02020503050505020204" pitchFamily="18" charset="0"/>
              </a:rPr>
              <a:t>Ši diagrama rodo, kad nei vienas iš klasės mokinių niekada nesigamina užkandžių.</a:t>
            </a:r>
            <a:br>
              <a:rPr lang="lt-LT" sz="2600" dirty="0">
                <a:latin typeface="Sagona Book" panose="02020503050505020204" pitchFamily="18" charset="0"/>
              </a:rPr>
            </a:br>
            <a:endParaRPr lang="lt-LT" sz="2600" dirty="0">
              <a:latin typeface="Sagona Book" panose="02020503050505020204" pitchFamily="18" charset="0"/>
            </a:endParaRPr>
          </a:p>
          <a:p>
            <a:pPr marL="457200" indent="-457200">
              <a:buFont typeface="Wingdings" panose="05000000000000000000" pitchFamily="2" charset="2"/>
              <a:buChar char="v"/>
            </a:pPr>
            <a:r>
              <a:rPr lang="lt-LT" sz="2600" dirty="0">
                <a:latin typeface="Sagona Book" panose="02020503050505020204" pitchFamily="18" charset="0"/>
              </a:rPr>
              <a:t>Dauguma bendraklasių gaminasi užkandžius tik kartais. </a:t>
            </a:r>
          </a:p>
        </p:txBody>
      </p:sp>
      <p:graphicFrame>
        <p:nvGraphicFramePr>
          <p:cNvPr id="8" name="Chart 7">
            <a:extLst>
              <a:ext uri="{FF2B5EF4-FFF2-40B4-BE49-F238E27FC236}">
                <a16:creationId xmlns:a16="http://schemas.microsoft.com/office/drawing/2014/main" id="{ED4981A7-7003-C637-AD6F-F1FE917EC42E}"/>
              </a:ext>
            </a:extLst>
          </p:cNvPr>
          <p:cNvGraphicFramePr/>
          <p:nvPr/>
        </p:nvGraphicFramePr>
        <p:xfrm>
          <a:off x="158044" y="1664318"/>
          <a:ext cx="7461956" cy="4093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99898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55394-01A3-96C5-BD0A-42321CA0F7AC}"/>
              </a:ext>
            </a:extLst>
          </p:cNvPr>
          <p:cNvPicPr>
            <a:picLocks noChangeAspect="1"/>
          </p:cNvPicPr>
          <p:nvPr/>
        </p:nvPicPr>
        <p:blipFill rotWithShape="1">
          <a:blip r:embed="rId2" cstate="print">
            <a:duotone>
              <a:schemeClr val="accent1">
                <a:shade val="45000"/>
                <a:satMod val="135000"/>
              </a:schemeClr>
              <a:prstClr val="white"/>
            </a:duotone>
            <a:alphaModFix amt="50000"/>
          </a:blip>
          <a:srcRect r="37452"/>
          <a:stretch/>
        </p:blipFill>
        <p:spPr>
          <a:xfrm>
            <a:off x="0" y="0"/>
            <a:ext cx="7625812" cy="6857999"/>
          </a:xfrm>
          <a:prstGeom prst="rect">
            <a:avLst/>
          </a:prstGeom>
          <a:ln w="1905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3434366" y="180305"/>
            <a:ext cx="6186152" cy="746974"/>
          </a:xfrm>
        </p:spPr>
        <p:txBody>
          <a:bodyPr/>
          <a:lstStyle/>
          <a:p>
            <a:pPr algn="ctr"/>
            <a:r>
              <a:rPr lang="lt-LT" sz="4400" b="1" spc="200" dirty="0"/>
              <a:t> Tyrimo rezultatai :</a:t>
            </a:r>
          </a:p>
        </p:txBody>
      </p:sp>
      <p:sp>
        <p:nvSpPr>
          <p:cNvPr id="4" name="TextBox 3">
            <a:extLst>
              <a:ext uri="{FF2B5EF4-FFF2-40B4-BE49-F238E27FC236}">
                <a16:creationId xmlns:a16="http://schemas.microsoft.com/office/drawing/2014/main" id="{61A989F8-ABE0-1080-5344-064775BA4FAC}"/>
              </a:ext>
            </a:extLst>
          </p:cNvPr>
          <p:cNvSpPr txBox="1"/>
          <p:nvPr/>
        </p:nvSpPr>
        <p:spPr>
          <a:xfrm>
            <a:off x="7630177" y="1681590"/>
            <a:ext cx="4378816" cy="4493538"/>
          </a:xfrm>
          <a:prstGeom prst="rect">
            <a:avLst/>
          </a:prstGeom>
          <a:noFill/>
        </p:spPr>
        <p:txBody>
          <a:bodyPr wrap="square" rtlCol="0">
            <a:spAutoFit/>
          </a:bodyPr>
          <a:lstStyle/>
          <a:p>
            <a:pPr marL="457200" indent="-457200">
              <a:buFont typeface="Wingdings" panose="05000000000000000000" pitchFamily="2" charset="2"/>
              <a:buChar char="v"/>
            </a:pPr>
            <a:r>
              <a:rPr lang="lt-LT" sz="2600" dirty="0">
                <a:latin typeface="Sagona Book" panose="02020503050505020204" pitchFamily="18" charset="0"/>
              </a:rPr>
              <a:t>Šioje diagramoje matome, kad dauguma berniukų stengiasi sveikai maitintis, kad būtų sveiki.</a:t>
            </a:r>
          </a:p>
          <a:p>
            <a:pPr marL="457200" indent="-457200">
              <a:buFont typeface="Wingdings" panose="05000000000000000000" pitchFamily="2" charset="2"/>
              <a:buChar char="v"/>
            </a:pPr>
            <a:endParaRPr lang="lt-LT" sz="2600" dirty="0">
              <a:latin typeface="Sagona Book" panose="02020503050505020204" pitchFamily="18" charset="0"/>
            </a:endParaRPr>
          </a:p>
          <a:p>
            <a:pPr marL="457200" indent="-457200">
              <a:buFont typeface="Wingdings" panose="05000000000000000000" pitchFamily="2" charset="2"/>
              <a:buChar char="v"/>
            </a:pPr>
            <a:r>
              <a:rPr lang="lt-LT" sz="2600" dirty="0">
                <a:latin typeface="Sagona Book" panose="02020503050505020204" pitchFamily="18" charset="0"/>
              </a:rPr>
              <a:t>Tiek pat mergaičių pasirinko atsakymo variantus: dėl figūros,  sveikatos ir dalis - nesistengia.</a:t>
            </a:r>
          </a:p>
        </p:txBody>
      </p:sp>
      <p:graphicFrame>
        <p:nvGraphicFramePr>
          <p:cNvPr id="9" name="Chart 8">
            <a:extLst>
              <a:ext uri="{FF2B5EF4-FFF2-40B4-BE49-F238E27FC236}">
                <a16:creationId xmlns:a16="http://schemas.microsoft.com/office/drawing/2014/main" id="{00000000-0008-0000-0000-00000A000000}"/>
              </a:ext>
            </a:extLst>
          </p:cNvPr>
          <p:cNvGraphicFramePr/>
          <p:nvPr/>
        </p:nvGraphicFramePr>
        <p:xfrm>
          <a:off x="146755" y="2175652"/>
          <a:ext cx="7371645" cy="3423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99898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9C0C8-8A82-9650-6043-0FAEE087E3A1}"/>
              </a:ext>
            </a:extLst>
          </p:cNvPr>
          <p:cNvPicPr>
            <a:picLocks noChangeAspect="1"/>
          </p:cNvPicPr>
          <p:nvPr/>
        </p:nvPicPr>
        <p:blipFill rotWithShape="1">
          <a:blip r:embed="rId2" cstate="print">
            <a:duotone>
              <a:schemeClr val="accent1">
                <a:shade val="45000"/>
                <a:satMod val="135000"/>
              </a:schemeClr>
              <a:prstClr val="white"/>
            </a:duotone>
            <a:alphaModFix amt="50000"/>
          </a:blip>
          <a:srcRect l="34753"/>
          <a:stretch/>
        </p:blipFill>
        <p:spPr>
          <a:xfrm>
            <a:off x="4237150" y="0"/>
            <a:ext cx="7954850" cy="6857999"/>
          </a:xfrm>
          <a:prstGeom prst="rect">
            <a:avLst/>
          </a:prstGeom>
          <a:ln w="1270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915924" y="296217"/>
            <a:ext cx="10360152" cy="688633"/>
          </a:xfrm>
        </p:spPr>
        <p:txBody>
          <a:bodyPr/>
          <a:lstStyle/>
          <a:p>
            <a:pPr algn="ctr"/>
            <a:r>
              <a:rPr lang="lt-LT" sz="4400" b="1" spc="200" dirty="0"/>
              <a:t>Tyrimo rezultatai :</a:t>
            </a:r>
          </a:p>
        </p:txBody>
      </p:sp>
      <p:sp>
        <p:nvSpPr>
          <p:cNvPr id="8" name="Content Placeholder 7">
            <a:extLst>
              <a:ext uri="{FF2B5EF4-FFF2-40B4-BE49-F238E27FC236}">
                <a16:creationId xmlns:a16="http://schemas.microsoft.com/office/drawing/2014/main" id="{904EC367-1232-9BE1-173B-ED398F33254B}"/>
              </a:ext>
            </a:extLst>
          </p:cNvPr>
          <p:cNvSpPr>
            <a:spLocks noGrp="1"/>
          </p:cNvSpPr>
          <p:nvPr>
            <p:ph sz="quarter" idx="12"/>
          </p:nvPr>
        </p:nvSpPr>
        <p:spPr>
          <a:xfrm>
            <a:off x="231602" y="1457243"/>
            <a:ext cx="4005548" cy="5110981"/>
          </a:xfrm>
        </p:spPr>
        <p:txBody>
          <a:bodyPr>
            <a:normAutofit/>
          </a:bodyPr>
          <a:lstStyle/>
          <a:p>
            <a:pPr marL="342900" indent="-342900">
              <a:buFont typeface="Wingdings" panose="05000000000000000000" pitchFamily="2" charset="2"/>
              <a:buChar char="v"/>
            </a:pPr>
            <a:r>
              <a:rPr lang="lt-LT" sz="2600" dirty="0">
                <a:latin typeface="Sagona Book" panose="02020503050505020204" pitchFamily="18" charset="0"/>
              </a:rPr>
              <a:t>Ši diagrama rodo, kad didesnė klasės dalis dažniau geria sveikus gėrimus tokius, kaip vanduo pienas ar  sultys.</a:t>
            </a:r>
          </a:p>
          <a:p>
            <a:pPr marL="342900" indent="-342900">
              <a:buFont typeface="Wingdings" panose="05000000000000000000" pitchFamily="2" charset="2"/>
              <a:buChar char="v"/>
            </a:pPr>
            <a:endParaRPr lang="lt-LT" sz="2600" dirty="0">
              <a:latin typeface="Sagona Book" panose="02020503050505020204" pitchFamily="18" charset="0"/>
            </a:endParaRPr>
          </a:p>
          <a:p>
            <a:pPr marL="342900" indent="-342900">
              <a:buFont typeface="Wingdings" panose="05000000000000000000" pitchFamily="2" charset="2"/>
              <a:buChar char="v"/>
            </a:pPr>
            <a:r>
              <a:rPr lang="lt-LT" sz="2600" dirty="0">
                <a:latin typeface="Sagona Book" panose="02020503050505020204" pitchFamily="18" charset="0"/>
              </a:rPr>
              <a:t>Gazuotus gėrimus ir limonadus mokiniai geria labai retai arba iš viso negeria.</a:t>
            </a:r>
          </a:p>
        </p:txBody>
      </p:sp>
      <p:graphicFrame>
        <p:nvGraphicFramePr>
          <p:cNvPr id="9" name="Chart 8">
            <a:extLst>
              <a:ext uri="{FF2B5EF4-FFF2-40B4-BE49-F238E27FC236}">
                <a16:creationId xmlns:a16="http://schemas.microsoft.com/office/drawing/2014/main" id="{00000000-0008-0000-0000-000009000000}"/>
              </a:ext>
            </a:extLst>
          </p:cNvPr>
          <p:cNvGraphicFramePr/>
          <p:nvPr/>
        </p:nvGraphicFramePr>
        <p:xfrm>
          <a:off x="4535840" y="1603021"/>
          <a:ext cx="7430382" cy="4154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20982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CA37-F0ED-EB0B-811B-04E800AAE917}"/>
              </a:ext>
            </a:extLst>
          </p:cNvPr>
          <p:cNvSpPr>
            <a:spLocks noGrp="1"/>
          </p:cNvSpPr>
          <p:nvPr>
            <p:ph type="title"/>
          </p:nvPr>
        </p:nvSpPr>
        <p:spPr>
          <a:xfrm>
            <a:off x="915924" y="319378"/>
            <a:ext cx="10360152" cy="914400"/>
          </a:xfrm>
        </p:spPr>
        <p:txBody>
          <a:bodyPr/>
          <a:lstStyle/>
          <a:p>
            <a:pPr algn="ctr"/>
            <a:r>
              <a:rPr lang="lt-LT" sz="4400" b="1" u="sng" spc="200" dirty="0">
                <a:solidFill>
                  <a:schemeClr val="tx2">
                    <a:lumMod val="75000"/>
                  </a:schemeClr>
                </a:solidFill>
              </a:rPr>
              <a:t>Tyrimo išvados</a:t>
            </a:r>
          </a:p>
        </p:txBody>
      </p:sp>
      <p:sp>
        <p:nvSpPr>
          <p:cNvPr id="7" name="TextBox 6">
            <a:extLst>
              <a:ext uri="{FF2B5EF4-FFF2-40B4-BE49-F238E27FC236}">
                <a16:creationId xmlns:a16="http://schemas.microsoft.com/office/drawing/2014/main" id="{9DDFAE47-46A6-B53A-37BF-D92AA7B5C565}"/>
              </a:ext>
            </a:extLst>
          </p:cNvPr>
          <p:cNvSpPr txBox="1"/>
          <p:nvPr/>
        </p:nvSpPr>
        <p:spPr>
          <a:xfrm>
            <a:off x="397099" y="1552071"/>
            <a:ext cx="11397802" cy="646331"/>
          </a:xfrm>
          <a:prstGeom prst="rect">
            <a:avLst/>
          </a:prstGeom>
          <a:noFill/>
        </p:spPr>
        <p:txBody>
          <a:bodyPr wrap="square" rtlCol="0">
            <a:spAutoFit/>
          </a:bodyPr>
          <a:lstStyle/>
          <a:p>
            <a:pPr algn="ctr"/>
            <a:r>
              <a:rPr lang="lt-LT" sz="3600" u="sng" dirty="0">
                <a:solidFill>
                  <a:schemeClr val="tx2">
                    <a:lumMod val="75000"/>
                  </a:schemeClr>
                </a:solidFill>
                <a:latin typeface="Sagona Book" panose="02020503050505020204" pitchFamily="18" charset="0"/>
              </a:rPr>
              <a:t>Apklausus 19-ka 7B klasės mokinių, paaiškėjo, kad :</a:t>
            </a:r>
          </a:p>
        </p:txBody>
      </p:sp>
      <p:sp>
        <p:nvSpPr>
          <p:cNvPr id="9" name="TextBox 8">
            <a:extLst>
              <a:ext uri="{FF2B5EF4-FFF2-40B4-BE49-F238E27FC236}">
                <a16:creationId xmlns:a16="http://schemas.microsoft.com/office/drawing/2014/main" id="{0F21F5A9-2614-BF10-5988-9DFC067EAEB0}"/>
              </a:ext>
            </a:extLst>
          </p:cNvPr>
          <p:cNvSpPr txBox="1"/>
          <p:nvPr/>
        </p:nvSpPr>
        <p:spPr>
          <a:xfrm>
            <a:off x="603161" y="2642690"/>
            <a:ext cx="11191740" cy="3108543"/>
          </a:xfrm>
          <a:prstGeom prst="rect">
            <a:avLst/>
          </a:prstGeom>
          <a:noFill/>
        </p:spPr>
        <p:txBody>
          <a:bodyPr wrap="square" rtlCol="0">
            <a:spAutoFit/>
          </a:bodyPr>
          <a:lstStyle/>
          <a:p>
            <a:r>
              <a:rPr lang="lt-LT" sz="2800" dirty="0"/>
              <a:t>Pirmoji mūsų prielada yra dalinai teisinga. Nesveikai maitinasi 42% klasės moksleivių, sveikai maitinasi 32% iš jų 3 mergaitės ir 3 beniukai, likusių maisto racione yra ir sveiko ir nesveiko maisto. </a:t>
            </a:r>
          </a:p>
          <a:p>
            <a:r>
              <a:rPr lang="lt-LT" sz="2800" dirty="0"/>
              <a:t> </a:t>
            </a:r>
          </a:p>
          <a:p>
            <a:r>
              <a:rPr lang="lt-LT" sz="2800" dirty="0"/>
              <a:t> </a:t>
            </a:r>
          </a:p>
          <a:p>
            <a:br>
              <a:rPr lang="lt-LT" sz="2800" dirty="0"/>
            </a:br>
            <a:endParaRPr lang="lt-LT" sz="2800" dirty="0">
              <a:solidFill>
                <a:schemeClr val="tx2">
                  <a:lumMod val="75000"/>
                </a:schemeClr>
              </a:solidFill>
              <a:latin typeface="Sagona Book" panose="02020503050505020204" pitchFamily="18" charset="0"/>
            </a:endParaRPr>
          </a:p>
        </p:txBody>
      </p:sp>
    </p:spTree>
    <p:extLst>
      <p:ext uri="{BB962C8B-B14F-4D97-AF65-F5344CB8AC3E}">
        <p14:creationId xmlns:p14="http://schemas.microsoft.com/office/powerpoint/2010/main" val="327249031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CA37-F0ED-EB0B-811B-04E800AAE917}"/>
              </a:ext>
            </a:extLst>
          </p:cNvPr>
          <p:cNvSpPr>
            <a:spLocks noGrp="1"/>
          </p:cNvSpPr>
          <p:nvPr>
            <p:ph type="title"/>
          </p:nvPr>
        </p:nvSpPr>
        <p:spPr>
          <a:xfrm>
            <a:off x="915924" y="344791"/>
            <a:ext cx="10360152" cy="865824"/>
          </a:xfrm>
        </p:spPr>
        <p:txBody>
          <a:bodyPr/>
          <a:lstStyle/>
          <a:p>
            <a:pPr algn="ctr"/>
            <a:r>
              <a:rPr lang="lt-LT" sz="4400" b="1" u="sng" spc="200" dirty="0">
                <a:solidFill>
                  <a:schemeClr val="tx2">
                    <a:lumMod val="75000"/>
                  </a:schemeClr>
                </a:solidFill>
              </a:rPr>
              <a:t>Tyrimo išvados</a:t>
            </a:r>
          </a:p>
        </p:txBody>
      </p:sp>
      <p:sp>
        <p:nvSpPr>
          <p:cNvPr id="7" name="TextBox 6">
            <a:extLst>
              <a:ext uri="{FF2B5EF4-FFF2-40B4-BE49-F238E27FC236}">
                <a16:creationId xmlns:a16="http://schemas.microsoft.com/office/drawing/2014/main" id="{9DDFAE47-46A6-B53A-37BF-D92AA7B5C565}"/>
              </a:ext>
            </a:extLst>
          </p:cNvPr>
          <p:cNvSpPr txBox="1"/>
          <p:nvPr/>
        </p:nvSpPr>
        <p:spPr>
          <a:xfrm>
            <a:off x="569198" y="1561002"/>
            <a:ext cx="11053604" cy="646331"/>
          </a:xfrm>
          <a:prstGeom prst="rect">
            <a:avLst/>
          </a:prstGeom>
          <a:noFill/>
        </p:spPr>
        <p:txBody>
          <a:bodyPr wrap="square" rtlCol="0">
            <a:spAutoFit/>
          </a:bodyPr>
          <a:lstStyle/>
          <a:p>
            <a:pPr algn="ctr"/>
            <a:r>
              <a:rPr lang="lt-LT" sz="3600" u="sng" dirty="0">
                <a:solidFill>
                  <a:schemeClr val="tx2">
                    <a:lumMod val="75000"/>
                  </a:schemeClr>
                </a:solidFill>
                <a:latin typeface="Sagona Book" panose="02020503050505020204" pitchFamily="18" charset="0"/>
              </a:rPr>
              <a:t>7B klasės užkandžiavimo įpročiai mokykloje yra : </a:t>
            </a:r>
          </a:p>
        </p:txBody>
      </p:sp>
      <p:sp>
        <p:nvSpPr>
          <p:cNvPr id="9" name="TextBox 8">
            <a:extLst>
              <a:ext uri="{FF2B5EF4-FFF2-40B4-BE49-F238E27FC236}">
                <a16:creationId xmlns:a16="http://schemas.microsoft.com/office/drawing/2014/main" id="{0F21F5A9-2614-BF10-5988-9DFC067EAEB0}"/>
              </a:ext>
            </a:extLst>
          </p:cNvPr>
          <p:cNvSpPr txBox="1"/>
          <p:nvPr/>
        </p:nvSpPr>
        <p:spPr>
          <a:xfrm>
            <a:off x="569198" y="2557720"/>
            <a:ext cx="11313466" cy="4401205"/>
          </a:xfrm>
          <a:prstGeom prst="rect">
            <a:avLst/>
          </a:prstGeom>
          <a:noFill/>
        </p:spPr>
        <p:txBody>
          <a:bodyPr wrap="square" rtlCol="0">
            <a:spAutoFit/>
          </a:bodyPr>
          <a:lstStyle/>
          <a:p>
            <a:pPr marL="285750" indent="-285750">
              <a:buFont typeface="Wingdings" panose="05000000000000000000" pitchFamily="2" charset="2"/>
              <a:buChar char="v"/>
            </a:pPr>
            <a:r>
              <a:rPr lang="lt-LT" sz="2800" dirty="0">
                <a:solidFill>
                  <a:schemeClr val="tx2">
                    <a:lumMod val="75000"/>
                  </a:schemeClr>
                </a:solidFill>
                <a:latin typeface="Sagona Book" panose="02020503050505020204" pitchFamily="18" charset="0"/>
              </a:rPr>
              <a:t> Moksleiviai eina pirkti užkandžius parduotuvėse, kurie dažniausiai yra nesveiki.</a:t>
            </a:r>
            <a:br>
              <a:rPr lang="lt-LT" sz="2800" u="sng" dirty="0">
                <a:solidFill>
                  <a:schemeClr val="tx2">
                    <a:lumMod val="75000"/>
                  </a:schemeClr>
                </a:solidFill>
                <a:latin typeface="Sagona Book" panose="02020503050505020204" pitchFamily="18" charset="0"/>
              </a:rPr>
            </a:br>
            <a:endParaRPr lang="lt-LT" sz="2800" u="sng" dirty="0">
              <a:solidFill>
                <a:schemeClr val="tx2">
                  <a:lumMod val="75000"/>
                </a:schemeClr>
              </a:solidFill>
              <a:latin typeface="Sagona Book" panose="02020503050505020204" pitchFamily="18" charset="0"/>
            </a:endParaRPr>
          </a:p>
          <a:p>
            <a:pPr marL="285750" indent="-285750">
              <a:buFont typeface="Wingdings" panose="05000000000000000000" pitchFamily="2" charset="2"/>
              <a:buChar char="v"/>
            </a:pPr>
            <a:r>
              <a:rPr lang="lt-LT" sz="2800" dirty="0">
                <a:solidFill>
                  <a:schemeClr val="tx2">
                    <a:lumMod val="75000"/>
                  </a:schemeClr>
                </a:solidFill>
                <a:latin typeface="Sagona Book" panose="02020503050505020204" pitchFamily="18" charset="0"/>
              </a:rPr>
              <a:t> Šiuos užkandžius dažniausiai valgo per vieną ilgąją pertrauką.</a:t>
            </a:r>
            <a:br>
              <a:rPr lang="lt-LT" sz="2800" dirty="0">
                <a:solidFill>
                  <a:schemeClr val="tx2">
                    <a:lumMod val="75000"/>
                  </a:schemeClr>
                </a:solidFill>
                <a:latin typeface="Sagona Book" panose="02020503050505020204" pitchFamily="18" charset="0"/>
              </a:rPr>
            </a:br>
            <a:endParaRPr lang="lt-LT" sz="2800" dirty="0">
              <a:solidFill>
                <a:schemeClr val="tx2">
                  <a:lumMod val="75000"/>
                </a:schemeClr>
              </a:solidFill>
              <a:latin typeface="Sagona Book" panose="02020503050505020204" pitchFamily="18" charset="0"/>
            </a:endParaRPr>
          </a:p>
          <a:p>
            <a:pPr marL="285750" indent="-285750">
              <a:buFont typeface="Wingdings" panose="05000000000000000000" pitchFamily="2" charset="2"/>
              <a:buChar char="v"/>
            </a:pPr>
            <a:r>
              <a:rPr lang="lt-LT" sz="2800" dirty="0">
                <a:solidFill>
                  <a:schemeClr val="tx2">
                    <a:lumMod val="75000"/>
                  </a:schemeClr>
                </a:solidFill>
                <a:latin typeface="Sagona Book" panose="02020503050505020204" pitchFamily="18" charset="0"/>
              </a:rPr>
              <a:t> Mokiniai renkasi paprastą vandenį, kaip jų pagrindinį gėrimą.</a:t>
            </a:r>
            <a:br>
              <a:rPr lang="lt-LT" sz="2800" dirty="0">
                <a:solidFill>
                  <a:schemeClr val="tx2">
                    <a:lumMod val="75000"/>
                  </a:schemeClr>
                </a:solidFill>
                <a:latin typeface="Sagona Book" panose="02020503050505020204" pitchFamily="18" charset="0"/>
              </a:rPr>
            </a:br>
            <a:endParaRPr lang="lt-LT" sz="2800" dirty="0">
              <a:solidFill>
                <a:schemeClr val="tx2">
                  <a:lumMod val="75000"/>
                </a:schemeClr>
              </a:solidFill>
              <a:latin typeface="Sagona Book" panose="02020503050505020204" pitchFamily="18" charset="0"/>
            </a:endParaRPr>
          </a:p>
          <a:p>
            <a:pPr marL="285750" indent="-285750">
              <a:buFont typeface="Wingdings" panose="05000000000000000000" pitchFamily="2" charset="2"/>
              <a:buChar char="v"/>
            </a:pPr>
            <a:r>
              <a:rPr lang="lt-LT" sz="2800" dirty="0">
                <a:solidFill>
                  <a:schemeClr val="tx2">
                    <a:lumMod val="75000"/>
                  </a:schemeClr>
                </a:solidFill>
                <a:latin typeface="Sagona Book" panose="02020503050505020204" pitchFamily="18" charset="0"/>
              </a:rPr>
              <a:t> Labai dažnai valgo saldumynus.</a:t>
            </a:r>
            <a:r>
              <a:rPr lang="lt-LT" sz="2800" dirty="0"/>
              <a:t> Saldumynais užkandžiauti labiau mėgsta mergaitės negu berniukai.</a:t>
            </a:r>
          </a:p>
          <a:p>
            <a:pPr marL="285750" indent="-285750">
              <a:buFont typeface="Wingdings" panose="05000000000000000000" pitchFamily="2" charset="2"/>
              <a:buChar char="v"/>
            </a:pPr>
            <a:endParaRPr lang="lt-LT" sz="2800" dirty="0">
              <a:solidFill>
                <a:schemeClr val="tx2">
                  <a:lumMod val="75000"/>
                </a:schemeClr>
              </a:solidFill>
              <a:latin typeface="Sagona Book" panose="02020503050505020204" pitchFamily="18" charset="0"/>
            </a:endParaRPr>
          </a:p>
        </p:txBody>
      </p:sp>
    </p:spTree>
    <p:extLst>
      <p:ext uri="{BB962C8B-B14F-4D97-AF65-F5344CB8AC3E}">
        <p14:creationId xmlns:p14="http://schemas.microsoft.com/office/powerpoint/2010/main" val="7938895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F11D-22E7-B2A2-7BE7-BCCE67F7DB4C}"/>
              </a:ext>
            </a:extLst>
          </p:cNvPr>
          <p:cNvSpPr>
            <a:spLocks noGrp="1"/>
          </p:cNvSpPr>
          <p:nvPr>
            <p:ph type="title"/>
          </p:nvPr>
        </p:nvSpPr>
        <p:spPr>
          <a:xfrm>
            <a:off x="-170021" y="331630"/>
            <a:ext cx="6266021" cy="1313646"/>
          </a:xfrm>
        </p:spPr>
        <p:txBody>
          <a:bodyPr/>
          <a:lstStyle/>
          <a:p>
            <a:pPr algn="ctr">
              <a:lnSpc>
                <a:spcPts val="5280"/>
              </a:lnSpc>
            </a:pPr>
            <a:r>
              <a:rPr lang="lt-LT" sz="4400" b="1" spc="170" dirty="0">
                <a:solidFill>
                  <a:schemeClr val="bg2"/>
                </a:solidFill>
              </a:rPr>
              <a:t>Mes atlikome tyrimą, kurio tikslas :</a:t>
            </a:r>
          </a:p>
        </p:txBody>
      </p:sp>
      <p:sp>
        <p:nvSpPr>
          <p:cNvPr id="3" name="Content Placeholder 2">
            <a:extLst>
              <a:ext uri="{FF2B5EF4-FFF2-40B4-BE49-F238E27FC236}">
                <a16:creationId xmlns:a16="http://schemas.microsoft.com/office/drawing/2014/main" id="{FF0A0B01-3FB9-6877-030E-9E883A76E949}"/>
              </a:ext>
            </a:extLst>
          </p:cNvPr>
          <p:cNvSpPr>
            <a:spLocks noGrp="1"/>
          </p:cNvSpPr>
          <p:nvPr>
            <p:ph idx="1"/>
          </p:nvPr>
        </p:nvSpPr>
        <p:spPr>
          <a:xfrm>
            <a:off x="-80319" y="1645276"/>
            <a:ext cx="6630473" cy="2537139"/>
          </a:xfrm>
        </p:spPr>
        <p:txBody>
          <a:bodyPr anchor="ctr">
            <a:normAutofit/>
          </a:bodyPr>
          <a:lstStyle/>
          <a:p>
            <a:pPr marL="342900" indent="-342900" algn="l">
              <a:lnSpc>
                <a:spcPct val="150000"/>
              </a:lnSpc>
              <a:buClr>
                <a:schemeClr val="bg1"/>
              </a:buClr>
              <a:buFont typeface="Wingdings" panose="05000000000000000000" pitchFamily="2" charset="2"/>
              <a:buChar char="v"/>
            </a:pPr>
            <a:r>
              <a:rPr lang="lt-LT" dirty="0">
                <a:solidFill>
                  <a:schemeClr val="bg2"/>
                </a:solidFill>
                <a:latin typeface="+mj-lt"/>
              </a:rPr>
              <a:t> </a:t>
            </a:r>
            <a:r>
              <a:rPr lang="lt-LT" sz="3200" b="1" spc="140" dirty="0">
                <a:solidFill>
                  <a:schemeClr val="bg2"/>
                </a:solidFill>
                <a:effectLst/>
                <a:latin typeface="+mj-lt"/>
                <a:ea typeface="Times New Roman" panose="02020603050405020304" pitchFamily="18" charset="0"/>
              </a:rPr>
              <a:t>Išsiaiškinti 7B klasės mokinių užkandžiavimo įpročius mokykloje </a:t>
            </a:r>
            <a:endParaRPr lang="lt-LT" sz="3200" b="1" spc="140" dirty="0">
              <a:solidFill>
                <a:schemeClr val="bg2"/>
              </a:solidFill>
              <a:latin typeface="+mj-lt"/>
            </a:endParaRPr>
          </a:p>
        </p:txBody>
      </p:sp>
      <p:pic>
        <p:nvPicPr>
          <p:cNvPr id="4" name="Picture 3">
            <a:extLst>
              <a:ext uri="{FF2B5EF4-FFF2-40B4-BE49-F238E27FC236}">
                <a16:creationId xmlns:a16="http://schemas.microsoft.com/office/drawing/2014/main" id="{02401DA0-AB85-7FF9-6F66-A51F42771BDA}"/>
              </a:ext>
            </a:extLst>
          </p:cNvPr>
          <p:cNvPicPr>
            <a:picLocks noChangeAspect="1"/>
          </p:cNvPicPr>
          <p:nvPr/>
        </p:nvPicPr>
        <p:blipFill rotWithShape="1">
          <a:blip r:embed="rId2" cstate="print">
            <a:alphaModFix amt="70000"/>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Lst>
          </a:blip>
          <a:srcRect l="26687" t="249" r="6839"/>
          <a:stretch/>
        </p:blipFill>
        <p:spPr>
          <a:xfrm>
            <a:off x="6550154" y="125570"/>
            <a:ext cx="5418612" cy="6593983"/>
          </a:xfrm>
          <a:custGeom>
            <a:avLst/>
            <a:gdLst>
              <a:gd name="connsiteX0" fmla="*/ 0 w 5418612"/>
              <a:gd name="connsiteY0" fmla="*/ 903120 h 6593983"/>
              <a:gd name="connsiteX1" fmla="*/ 903120 w 5418612"/>
              <a:gd name="connsiteY1" fmla="*/ 0 h 6593983"/>
              <a:gd name="connsiteX2" fmla="*/ 1491421 w 5418612"/>
              <a:gd name="connsiteY2" fmla="*/ 0 h 6593983"/>
              <a:gd name="connsiteX3" fmla="*/ 1935226 w 5418612"/>
              <a:gd name="connsiteY3" fmla="*/ 0 h 6593983"/>
              <a:gd name="connsiteX4" fmla="*/ 2451279 w 5418612"/>
              <a:gd name="connsiteY4" fmla="*/ 0 h 6593983"/>
              <a:gd name="connsiteX5" fmla="*/ 3003456 w 5418612"/>
              <a:gd name="connsiteY5" fmla="*/ 0 h 6593983"/>
              <a:gd name="connsiteX6" fmla="*/ 3447262 w 5418612"/>
              <a:gd name="connsiteY6" fmla="*/ 0 h 6593983"/>
              <a:gd name="connsiteX7" fmla="*/ 4035563 w 5418612"/>
              <a:gd name="connsiteY7" fmla="*/ 0 h 6593983"/>
              <a:gd name="connsiteX8" fmla="*/ 4515492 w 5418612"/>
              <a:gd name="connsiteY8" fmla="*/ 0 h 6593983"/>
              <a:gd name="connsiteX9" fmla="*/ 5418612 w 5418612"/>
              <a:gd name="connsiteY9" fmla="*/ 903120 h 6593983"/>
              <a:gd name="connsiteX10" fmla="*/ 5418612 w 5418612"/>
              <a:gd name="connsiteY10" fmla="*/ 1357956 h 6593983"/>
              <a:gd name="connsiteX11" fmla="*/ 5418612 w 5418612"/>
              <a:gd name="connsiteY11" fmla="*/ 2052178 h 6593983"/>
              <a:gd name="connsiteX12" fmla="*/ 5418612 w 5418612"/>
              <a:gd name="connsiteY12" fmla="*/ 2746401 h 6593983"/>
              <a:gd name="connsiteX13" fmla="*/ 5418612 w 5418612"/>
              <a:gd name="connsiteY13" fmla="*/ 3392746 h 6593983"/>
              <a:gd name="connsiteX14" fmla="*/ 5418612 w 5418612"/>
              <a:gd name="connsiteY14" fmla="*/ 3895459 h 6593983"/>
              <a:gd name="connsiteX15" fmla="*/ 5418612 w 5418612"/>
              <a:gd name="connsiteY15" fmla="*/ 4493927 h 6593983"/>
              <a:gd name="connsiteX16" fmla="*/ 5418612 w 5418612"/>
              <a:gd name="connsiteY16" fmla="*/ 5092395 h 6593983"/>
              <a:gd name="connsiteX17" fmla="*/ 5418612 w 5418612"/>
              <a:gd name="connsiteY17" fmla="*/ 5690863 h 6593983"/>
              <a:gd name="connsiteX18" fmla="*/ 4515492 w 5418612"/>
              <a:gd name="connsiteY18" fmla="*/ 6593983 h 6593983"/>
              <a:gd name="connsiteX19" fmla="*/ 4107810 w 5418612"/>
              <a:gd name="connsiteY19" fmla="*/ 6593983 h 6593983"/>
              <a:gd name="connsiteX20" fmla="*/ 3700128 w 5418612"/>
              <a:gd name="connsiteY20" fmla="*/ 6593983 h 6593983"/>
              <a:gd name="connsiteX21" fmla="*/ 3292446 w 5418612"/>
              <a:gd name="connsiteY21" fmla="*/ 6593983 h 6593983"/>
              <a:gd name="connsiteX22" fmla="*/ 2704145 w 5418612"/>
              <a:gd name="connsiteY22" fmla="*/ 6593983 h 6593983"/>
              <a:gd name="connsiteX23" fmla="*/ 2188092 w 5418612"/>
              <a:gd name="connsiteY23" fmla="*/ 6593983 h 6593983"/>
              <a:gd name="connsiteX24" fmla="*/ 1635915 w 5418612"/>
              <a:gd name="connsiteY24" fmla="*/ 6593983 h 6593983"/>
              <a:gd name="connsiteX25" fmla="*/ 903120 w 5418612"/>
              <a:gd name="connsiteY25" fmla="*/ 6593983 h 6593983"/>
              <a:gd name="connsiteX26" fmla="*/ 0 w 5418612"/>
              <a:gd name="connsiteY26" fmla="*/ 5690863 h 6593983"/>
              <a:gd name="connsiteX27" fmla="*/ 0 w 5418612"/>
              <a:gd name="connsiteY27" fmla="*/ 5188150 h 6593983"/>
              <a:gd name="connsiteX28" fmla="*/ 0 w 5418612"/>
              <a:gd name="connsiteY28" fmla="*/ 4637560 h 6593983"/>
              <a:gd name="connsiteX29" fmla="*/ 0 w 5418612"/>
              <a:gd name="connsiteY29" fmla="*/ 4039092 h 6593983"/>
              <a:gd name="connsiteX30" fmla="*/ 0 w 5418612"/>
              <a:gd name="connsiteY30" fmla="*/ 3392746 h 6593983"/>
              <a:gd name="connsiteX31" fmla="*/ 0 w 5418612"/>
              <a:gd name="connsiteY31" fmla="*/ 2890033 h 6593983"/>
              <a:gd name="connsiteX32" fmla="*/ 0 w 5418612"/>
              <a:gd name="connsiteY32" fmla="*/ 2195811 h 6593983"/>
              <a:gd name="connsiteX33" fmla="*/ 0 w 5418612"/>
              <a:gd name="connsiteY33" fmla="*/ 1645220 h 6593983"/>
              <a:gd name="connsiteX34" fmla="*/ 0 w 5418612"/>
              <a:gd name="connsiteY34" fmla="*/ 903120 h 659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18612" h="6593983" fill="none" extrusionOk="0">
                <a:moveTo>
                  <a:pt x="0" y="903120"/>
                </a:moveTo>
                <a:cubicBezTo>
                  <a:pt x="-129643" y="433552"/>
                  <a:pt x="467727" y="56079"/>
                  <a:pt x="903120" y="0"/>
                </a:cubicBezTo>
                <a:cubicBezTo>
                  <a:pt x="1180800" y="-66869"/>
                  <a:pt x="1259265" y="5915"/>
                  <a:pt x="1491421" y="0"/>
                </a:cubicBezTo>
                <a:cubicBezTo>
                  <a:pt x="1723577" y="-5915"/>
                  <a:pt x="1735012" y="13199"/>
                  <a:pt x="1935226" y="0"/>
                </a:cubicBezTo>
                <a:cubicBezTo>
                  <a:pt x="2135440" y="-13199"/>
                  <a:pt x="2248651" y="12740"/>
                  <a:pt x="2451279" y="0"/>
                </a:cubicBezTo>
                <a:cubicBezTo>
                  <a:pt x="2653907" y="-12740"/>
                  <a:pt x="2755826" y="31581"/>
                  <a:pt x="3003456" y="0"/>
                </a:cubicBezTo>
                <a:cubicBezTo>
                  <a:pt x="3251086" y="-31581"/>
                  <a:pt x="3342036" y="8270"/>
                  <a:pt x="3447262" y="0"/>
                </a:cubicBezTo>
                <a:cubicBezTo>
                  <a:pt x="3552488" y="-8270"/>
                  <a:pt x="3854204" y="42514"/>
                  <a:pt x="4035563" y="0"/>
                </a:cubicBezTo>
                <a:cubicBezTo>
                  <a:pt x="4216922" y="-42514"/>
                  <a:pt x="4291477" y="22922"/>
                  <a:pt x="4515492" y="0"/>
                </a:cubicBezTo>
                <a:cubicBezTo>
                  <a:pt x="4992673" y="-4042"/>
                  <a:pt x="5418059" y="382528"/>
                  <a:pt x="5418612" y="903120"/>
                </a:cubicBezTo>
                <a:cubicBezTo>
                  <a:pt x="5432999" y="1090315"/>
                  <a:pt x="5385016" y="1158893"/>
                  <a:pt x="5418612" y="1357956"/>
                </a:cubicBezTo>
                <a:cubicBezTo>
                  <a:pt x="5452208" y="1557019"/>
                  <a:pt x="5337566" y="1734999"/>
                  <a:pt x="5418612" y="2052178"/>
                </a:cubicBezTo>
                <a:cubicBezTo>
                  <a:pt x="5499658" y="2369357"/>
                  <a:pt x="5401738" y="2536990"/>
                  <a:pt x="5418612" y="2746401"/>
                </a:cubicBezTo>
                <a:cubicBezTo>
                  <a:pt x="5435486" y="2955812"/>
                  <a:pt x="5404671" y="3093777"/>
                  <a:pt x="5418612" y="3392746"/>
                </a:cubicBezTo>
                <a:cubicBezTo>
                  <a:pt x="5432553" y="3691715"/>
                  <a:pt x="5375524" y="3738116"/>
                  <a:pt x="5418612" y="3895459"/>
                </a:cubicBezTo>
                <a:cubicBezTo>
                  <a:pt x="5461700" y="4052802"/>
                  <a:pt x="5389768" y="4325970"/>
                  <a:pt x="5418612" y="4493927"/>
                </a:cubicBezTo>
                <a:cubicBezTo>
                  <a:pt x="5447456" y="4661884"/>
                  <a:pt x="5397972" y="4865372"/>
                  <a:pt x="5418612" y="5092395"/>
                </a:cubicBezTo>
                <a:cubicBezTo>
                  <a:pt x="5439252" y="5319418"/>
                  <a:pt x="5377803" y="5408619"/>
                  <a:pt x="5418612" y="5690863"/>
                </a:cubicBezTo>
                <a:cubicBezTo>
                  <a:pt x="5435703" y="6161711"/>
                  <a:pt x="5148137" y="6634268"/>
                  <a:pt x="4515492" y="6593983"/>
                </a:cubicBezTo>
                <a:cubicBezTo>
                  <a:pt x="4313158" y="6628322"/>
                  <a:pt x="4244469" y="6579804"/>
                  <a:pt x="4107810" y="6593983"/>
                </a:cubicBezTo>
                <a:cubicBezTo>
                  <a:pt x="3971151" y="6608162"/>
                  <a:pt x="3857105" y="6563040"/>
                  <a:pt x="3700128" y="6593983"/>
                </a:cubicBezTo>
                <a:cubicBezTo>
                  <a:pt x="3543151" y="6624926"/>
                  <a:pt x="3492351" y="6593032"/>
                  <a:pt x="3292446" y="6593983"/>
                </a:cubicBezTo>
                <a:cubicBezTo>
                  <a:pt x="3092541" y="6594934"/>
                  <a:pt x="2968715" y="6577615"/>
                  <a:pt x="2704145" y="6593983"/>
                </a:cubicBezTo>
                <a:cubicBezTo>
                  <a:pt x="2439575" y="6610351"/>
                  <a:pt x="2372870" y="6555781"/>
                  <a:pt x="2188092" y="6593983"/>
                </a:cubicBezTo>
                <a:cubicBezTo>
                  <a:pt x="2003314" y="6632185"/>
                  <a:pt x="1801174" y="6562060"/>
                  <a:pt x="1635915" y="6593983"/>
                </a:cubicBezTo>
                <a:cubicBezTo>
                  <a:pt x="1470656" y="6625906"/>
                  <a:pt x="1081122" y="6514039"/>
                  <a:pt x="903120" y="6593983"/>
                </a:cubicBezTo>
                <a:cubicBezTo>
                  <a:pt x="433188" y="6616383"/>
                  <a:pt x="104379" y="6154429"/>
                  <a:pt x="0" y="5690863"/>
                </a:cubicBezTo>
                <a:cubicBezTo>
                  <a:pt x="-7544" y="5461262"/>
                  <a:pt x="52614" y="5432080"/>
                  <a:pt x="0" y="5188150"/>
                </a:cubicBezTo>
                <a:cubicBezTo>
                  <a:pt x="-52614" y="4944220"/>
                  <a:pt x="54126" y="4835570"/>
                  <a:pt x="0" y="4637560"/>
                </a:cubicBezTo>
                <a:cubicBezTo>
                  <a:pt x="-54126" y="4439550"/>
                  <a:pt x="33362" y="4259277"/>
                  <a:pt x="0" y="4039092"/>
                </a:cubicBezTo>
                <a:cubicBezTo>
                  <a:pt x="-33362" y="3818907"/>
                  <a:pt x="2446" y="3621759"/>
                  <a:pt x="0" y="3392746"/>
                </a:cubicBezTo>
                <a:cubicBezTo>
                  <a:pt x="-2446" y="3163733"/>
                  <a:pt x="14315" y="3029623"/>
                  <a:pt x="0" y="2890033"/>
                </a:cubicBezTo>
                <a:cubicBezTo>
                  <a:pt x="-14315" y="2750443"/>
                  <a:pt x="12697" y="2424211"/>
                  <a:pt x="0" y="2195811"/>
                </a:cubicBezTo>
                <a:cubicBezTo>
                  <a:pt x="-12697" y="1967411"/>
                  <a:pt x="23272" y="1831163"/>
                  <a:pt x="0" y="1645220"/>
                </a:cubicBezTo>
                <a:cubicBezTo>
                  <a:pt x="-23272" y="1459277"/>
                  <a:pt x="60287" y="1131726"/>
                  <a:pt x="0" y="903120"/>
                </a:cubicBezTo>
                <a:close/>
              </a:path>
              <a:path w="5418612" h="6593983" stroke="0" extrusionOk="0">
                <a:moveTo>
                  <a:pt x="0" y="903120"/>
                </a:moveTo>
                <a:cubicBezTo>
                  <a:pt x="-92809" y="376576"/>
                  <a:pt x="527496" y="-23277"/>
                  <a:pt x="903120" y="0"/>
                </a:cubicBezTo>
                <a:cubicBezTo>
                  <a:pt x="1037697" y="-36981"/>
                  <a:pt x="1303511" y="17402"/>
                  <a:pt x="1419173" y="0"/>
                </a:cubicBezTo>
                <a:cubicBezTo>
                  <a:pt x="1534835" y="-17402"/>
                  <a:pt x="1808215" y="19726"/>
                  <a:pt x="1971350" y="0"/>
                </a:cubicBezTo>
                <a:cubicBezTo>
                  <a:pt x="2134485" y="-19726"/>
                  <a:pt x="2228000" y="14939"/>
                  <a:pt x="2451279" y="0"/>
                </a:cubicBezTo>
                <a:cubicBezTo>
                  <a:pt x="2674558" y="-14939"/>
                  <a:pt x="2770557" y="8012"/>
                  <a:pt x="2895085" y="0"/>
                </a:cubicBezTo>
                <a:cubicBezTo>
                  <a:pt x="3019613" y="-8012"/>
                  <a:pt x="3200041" y="16508"/>
                  <a:pt x="3302767" y="0"/>
                </a:cubicBezTo>
                <a:cubicBezTo>
                  <a:pt x="3405493" y="-16508"/>
                  <a:pt x="3668032" y="55597"/>
                  <a:pt x="3818820" y="0"/>
                </a:cubicBezTo>
                <a:cubicBezTo>
                  <a:pt x="3969608" y="-55597"/>
                  <a:pt x="4230574" y="32710"/>
                  <a:pt x="4515492" y="0"/>
                </a:cubicBezTo>
                <a:cubicBezTo>
                  <a:pt x="5041390" y="-139676"/>
                  <a:pt x="5390681" y="430560"/>
                  <a:pt x="5418612" y="903120"/>
                </a:cubicBezTo>
                <a:cubicBezTo>
                  <a:pt x="5485385" y="1232125"/>
                  <a:pt x="5365439" y="1452441"/>
                  <a:pt x="5418612" y="1597343"/>
                </a:cubicBezTo>
                <a:cubicBezTo>
                  <a:pt x="5471785" y="1742245"/>
                  <a:pt x="5358046" y="1905348"/>
                  <a:pt x="5418612" y="2147933"/>
                </a:cubicBezTo>
                <a:cubicBezTo>
                  <a:pt x="5479178" y="2390518"/>
                  <a:pt x="5383559" y="2591402"/>
                  <a:pt x="5418612" y="2746401"/>
                </a:cubicBezTo>
                <a:cubicBezTo>
                  <a:pt x="5453665" y="2901400"/>
                  <a:pt x="5355662" y="3241198"/>
                  <a:pt x="5418612" y="3440624"/>
                </a:cubicBezTo>
                <a:cubicBezTo>
                  <a:pt x="5481562" y="3640050"/>
                  <a:pt x="5353473" y="3925708"/>
                  <a:pt x="5418612" y="4134847"/>
                </a:cubicBezTo>
                <a:cubicBezTo>
                  <a:pt x="5483751" y="4343986"/>
                  <a:pt x="5385448" y="4469520"/>
                  <a:pt x="5418612" y="4589682"/>
                </a:cubicBezTo>
                <a:cubicBezTo>
                  <a:pt x="5451776" y="4709844"/>
                  <a:pt x="5382131" y="4900620"/>
                  <a:pt x="5418612" y="5140273"/>
                </a:cubicBezTo>
                <a:cubicBezTo>
                  <a:pt x="5455093" y="5379926"/>
                  <a:pt x="5411293" y="5520368"/>
                  <a:pt x="5418612" y="5690863"/>
                </a:cubicBezTo>
                <a:cubicBezTo>
                  <a:pt x="5273467" y="6216766"/>
                  <a:pt x="4974580" y="6670771"/>
                  <a:pt x="4515492" y="6593983"/>
                </a:cubicBezTo>
                <a:cubicBezTo>
                  <a:pt x="4386909" y="6658019"/>
                  <a:pt x="4202365" y="6574658"/>
                  <a:pt x="3963315" y="6593983"/>
                </a:cubicBezTo>
                <a:cubicBezTo>
                  <a:pt x="3724265" y="6613308"/>
                  <a:pt x="3685650" y="6575889"/>
                  <a:pt x="3483386" y="6593983"/>
                </a:cubicBezTo>
                <a:cubicBezTo>
                  <a:pt x="3281122" y="6612077"/>
                  <a:pt x="3173072" y="6562078"/>
                  <a:pt x="2895085" y="6593983"/>
                </a:cubicBezTo>
                <a:cubicBezTo>
                  <a:pt x="2617098" y="6625888"/>
                  <a:pt x="2670301" y="6577681"/>
                  <a:pt x="2451279" y="6593983"/>
                </a:cubicBezTo>
                <a:cubicBezTo>
                  <a:pt x="2232257" y="6610285"/>
                  <a:pt x="2044509" y="6567381"/>
                  <a:pt x="1899103" y="6593983"/>
                </a:cubicBezTo>
                <a:cubicBezTo>
                  <a:pt x="1753697" y="6620585"/>
                  <a:pt x="1492088" y="6562385"/>
                  <a:pt x="1346926" y="6593983"/>
                </a:cubicBezTo>
                <a:cubicBezTo>
                  <a:pt x="1201764" y="6625581"/>
                  <a:pt x="1118103" y="6582707"/>
                  <a:pt x="903120" y="6593983"/>
                </a:cubicBezTo>
                <a:cubicBezTo>
                  <a:pt x="283022" y="6560036"/>
                  <a:pt x="-35231" y="6323991"/>
                  <a:pt x="0" y="5690863"/>
                </a:cubicBezTo>
                <a:cubicBezTo>
                  <a:pt x="-56215" y="5543333"/>
                  <a:pt x="39263" y="5431854"/>
                  <a:pt x="0" y="5188150"/>
                </a:cubicBezTo>
                <a:cubicBezTo>
                  <a:pt x="-39263" y="4944446"/>
                  <a:pt x="68654" y="4832285"/>
                  <a:pt x="0" y="4589682"/>
                </a:cubicBezTo>
                <a:cubicBezTo>
                  <a:pt x="-68654" y="4347079"/>
                  <a:pt x="1018" y="4282190"/>
                  <a:pt x="0" y="4039092"/>
                </a:cubicBezTo>
                <a:cubicBezTo>
                  <a:pt x="-1018" y="3795994"/>
                  <a:pt x="34250" y="3715613"/>
                  <a:pt x="0" y="3488501"/>
                </a:cubicBezTo>
                <a:cubicBezTo>
                  <a:pt x="-34250" y="3261389"/>
                  <a:pt x="6129" y="3212982"/>
                  <a:pt x="0" y="2937911"/>
                </a:cubicBezTo>
                <a:cubicBezTo>
                  <a:pt x="-6129" y="2662840"/>
                  <a:pt x="30585" y="2659486"/>
                  <a:pt x="0" y="2387320"/>
                </a:cubicBezTo>
                <a:cubicBezTo>
                  <a:pt x="-30585" y="2115154"/>
                  <a:pt x="27580" y="2127528"/>
                  <a:pt x="0" y="1932485"/>
                </a:cubicBezTo>
                <a:cubicBezTo>
                  <a:pt x="-27580" y="1737442"/>
                  <a:pt x="21161" y="1639038"/>
                  <a:pt x="0" y="1477649"/>
                </a:cubicBezTo>
                <a:cubicBezTo>
                  <a:pt x="-21161" y="1316260"/>
                  <a:pt x="12072" y="1105813"/>
                  <a:pt x="0" y="903120"/>
                </a:cubicBezTo>
                <a:close/>
              </a:path>
            </a:pathLst>
          </a:custGeom>
          <a:ln>
            <a:solidFill>
              <a:schemeClr val="tx2">
                <a:lumMod val="60000"/>
                <a:lumOff val="40000"/>
              </a:schemeClr>
            </a:solidFill>
            <a:extLst>
              <a:ext uri="{C807C97D-BFC1-408E-A445-0C87EB9F89A2}">
                <ask:lineSketchStyleProps xmlns:ask="http://schemas.microsoft.com/office/drawing/2018/sketchyshapes" sd="2884539499">
                  <a:prstGeom prst="roundRect">
                    <a:avLst/>
                  </a:prstGeom>
                  <ask:type>
                    <ask:lineSketchScribble/>
                  </ask:type>
                </ask:lineSketchStyleProps>
              </a:ext>
            </a:extLst>
          </a:ln>
        </p:spPr>
      </p:pic>
    </p:spTree>
    <p:extLst>
      <p:ext uri="{BB962C8B-B14F-4D97-AF65-F5344CB8AC3E}">
        <p14:creationId xmlns:p14="http://schemas.microsoft.com/office/powerpoint/2010/main" val="237889301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8D029F-4645-7C43-B4D0-6B6B802E894A}"/>
              </a:ext>
            </a:extLst>
          </p:cNvPr>
          <p:cNvSpPr>
            <a:spLocks noGrp="1"/>
          </p:cNvSpPr>
          <p:nvPr>
            <p:ph type="ctrTitle"/>
          </p:nvPr>
        </p:nvSpPr>
        <p:spPr/>
        <p:txBody>
          <a:bodyPr/>
          <a:lstStyle/>
          <a:p>
            <a:r>
              <a:rPr lang="lt-LT" sz="6000" spc="200" dirty="0">
                <a:solidFill>
                  <a:schemeClr val="tx2">
                    <a:lumMod val="75000"/>
                  </a:schemeClr>
                </a:solidFill>
              </a:rPr>
              <a:t>Ačiū už dėmesį</a:t>
            </a:r>
            <a:r>
              <a:rPr lang="en-US" sz="6000" spc="200" dirty="0">
                <a:solidFill>
                  <a:schemeClr val="tx2">
                    <a:lumMod val="75000"/>
                  </a:schemeClr>
                </a:solidFill>
              </a:rPr>
              <a:t>!!!</a:t>
            </a:r>
            <a:endParaRPr lang="lt-LT" sz="6000" spc="200" dirty="0">
              <a:solidFill>
                <a:schemeClr val="tx2">
                  <a:lumMod val="75000"/>
                </a:schemeClr>
              </a:solidFill>
            </a:endParaRPr>
          </a:p>
        </p:txBody>
      </p:sp>
    </p:spTree>
    <p:extLst>
      <p:ext uri="{BB962C8B-B14F-4D97-AF65-F5344CB8AC3E}">
        <p14:creationId xmlns:p14="http://schemas.microsoft.com/office/powerpoint/2010/main" val="36893209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632" y="2611395"/>
            <a:ext cx="9964323" cy="3211434"/>
          </a:xfrm>
        </p:spPr>
        <p:txBody>
          <a:bodyPr/>
          <a:lstStyle/>
          <a:p>
            <a:pPr marL="342900" lvl="0" indent="-342900">
              <a:buFont typeface="Wingdings" panose="05000000000000000000" pitchFamily="2" charset="2"/>
              <a:buChar char="v"/>
            </a:pPr>
            <a:r>
              <a:rPr lang="lt-LT" dirty="0"/>
              <a:t>Atliekant literatūros analizę išsiaiškinti sveikos mitybos principus ir užkandžių vietą joje.</a:t>
            </a:r>
            <a:endParaRPr lang="en-US" dirty="0"/>
          </a:p>
          <a:p>
            <a:pPr lvl="0"/>
            <a:endParaRPr lang="lt-LT" dirty="0"/>
          </a:p>
          <a:p>
            <a:pPr marL="342900" lvl="0" indent="-342900">
              <a:buFont typeface="Wingdings" panose="05000000000000000000" pitchFamily="2" charset="2"/>
              <a:buChar char="v"/>
            </a:pPr>
            <a:r>
              <a:rPr lang="lt-LT" dirty="0"/>
              <a:t>Išskirti sveikus ir netinkamus užkandžius</a:t>
            </a:r>
            <a:endParaRPr lang="en-US" dirty="0"/>
          </a:p>
          <a:p>
            <a:pPr marL="342900" lvl="0" indent="-342900">
              <a:buFont typeface="Wingdings" panose="05000000000000000000" pitchFamily="2" charset="2"/>
              <a:buChar char="v"/>
            </a:pPr>
            <a:endParaRPr lang="lt-LT" dirty="0"/>
          </a:p>
          <a:p>
            <a:pPr marL="342900" lvl="0" indent="-342900">
              <a:buFont typeface="Wingdings" panose="05000000000000000000" pitchFamily="2" charset="2"/>
              <a:buChar char="v"/>
            </a:pPr>
            <a:r>
              <a:rPr lang="lt-LT" dirty="0"/>
              <a:t>Atliekant anketinę apklausą išsiaiškinti kada, kaip ką ir kiek mokiniai užkandžiauja mokykloje?</a:t>
            </a:r>
          </a:p>
          <a:p>
            <a:pPr marL="342900" indent="-342900">
              <a:buFont typeface="Wingdings" panose="05000000000000000000" pitchFamily="2" charset="2"/>
              <a:buChar char="v"/>
            </a:pPr>
            <a:endParaRPr lang="lt-LT" dirty="0"/>
          </a:p>
        </p:txBody>
      </p:sp>
      <p:sp>
        <p:nvSpPr>
          <p:cNvPr id="4" name="Title 1"/>
          <p:cNvSpPr>
            <a:spLocks noGrp="1"/>
          </p:cNvSpPr>
          <p:nvPr>
            <p:ph type="title"/>
          </p:nvPr>
        </p:nvSpPr>
        <p:spPr>
          <a:xfrm>
            <a:off x="2929122" y="766119"/>
            <a:ext cx="5641848" cy="1102549"/>
          </a:xfrm>
        </p:spPr>
        <p:txBody>
          <a:bodyPr/>
          <a:lstStyle/>
          <a:p>
            <a:r>
              <a:rPr lang="en-US" b="1" dirty="0"/>
              <a:t>U</a:t>
            </a:r>
            <a:r>
              <a:rPr lang="lt-LT" b="1" dirty="0"/>
              <a:t>ždaviniai</a:t>
            </a:r>
          </a:p>
        </p:txBody>
      </p:sp>
    </p:spTree>
    <p:extLst>
      <p:ext uri="{BB962C8B-B14F-4D97-AF65-F5344CB8AC3E}">
        <p14:creationId xmlns:p14="http://schemas.microsoft.com/office/powerpoint/2010/main" val="315800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471D4-9F89-D573-2103-50157F956AAF}"/>
              </a:ext>
            </a:extLst>
          </p:cNvPr>
          <p:cNvSpPr>
            <a:spLocks noGrp="1"/>
          </p:cNvSpPr>
          <p:nvPr>
            <p:ph type="title"/>
          </p:nvPr>
        </p:nvSpPr>
        <p:spPr>
          <a:xfrm>
            <a:off x="218939" y="120799"/>
            <a:ext cx="10921285" cy="1862548"/>
          </a:xfrm>
        </p:spPr>
        <p:txBody>
          <a:bodyPr/>
          <a:lstStyle/>
          <a:p>
            <a:pPr algn="ctr"/>
            <a:r>
              <a:rPr lang="lt-LT" sz="4000" b="1" spc="180" dirty="0">
                <a:solidFill>
                  <a:srgbClr val="C5877D"/>
                </a:solidFill>
              </a:rPr>
              <a:t>Kodėl yra svarbu tyrinėti, analizuoti šią temą – užkandžiavimo įpročiai mokykloje?</a:t>
            </a:r>
          </a:p>
        </p:txBody>
      </p:sp>
      <p:sp>
        <p:nvSpPr>
          <p:cNvPr id="5" name="Content Placeholder 4">
            <a:extLst>
              <a:ext uri="{FF2B5EF4-FFF2-40B4-BE49-F238E27FC236}">
                <a16:creationId xmlns:a16="http://schemas.microsoft.com/office/drawing/2014/main" id="{A75452C3-8C76-3F59-1936-E131AC99CAD7}"/>
              </a:ext>
            </a:extLst>
          </p:cNvPr>
          <p:cNvSpPr>
            <a:spLocks noGrp="1"/>
          </p:cNvSpPr>
          <p:nvPr>
            <p:ph sz="quarter" idx="10"/>
          </p:nvPr>
        </p:nvSpPr>
        <p:spPr>
          <a:xfrm>
            <a:off x="321971" y="2070239"/>
            <a:ext cx="8809149" cy="4042237"/>
          </a:xfrm>
        </p:spPr>
        <p:txBody>
          <a:bodyPr>
            <a:normAutofit/>
          </a:bodyPr>
          <a:lstStyle/>
          <a:p>
            <a:pPr>
              <a:buFont typeface="Wingdings" panose="05000000000000000000" pitchFamily="2" charset="2"/>
              <a:buChar char="v"/>
            </a:pPr>
            <a:r>
              <a:rPr lang="lt-LT" sz="2800" dirty="0"/>
              <a:t>Užkandžiavimo įpročių temą svarbu analizuoti, kad ne tik mūsų klasė suprastų ir žinotų, kaip ir ką užkandžiaujame, bet, kad visi, kuriems skelbiame ir pristatome šią temą, sužinotų sveikos mitybos svarbą, elementus, kaip ji padeda gyventi lengviau bei patogiau ir paskatintų laikytis sveikos gyvensenos taisyklių.</a:t>
            </a:r>
          </a:p>
          <a:p>
            <a:pPr>
              <a:buFont typeface="Wingdings" panose="05000000000000000000" pitchFamily="2" charset="2"/>
              <a:buChar char="v"/>
            </a:pPr>
            <a:endParaRPr lang="lt-LT" sz="2800" u="sng" dirty="0">
              <a:solidFill>
                <a:schemeClr val="tx2"/>
              </a:solidFill>
            </a:endParaRPr>
          </a:p>
        </p:txBody>
      </p:sp>
    </p:spTree>
    <p:extLst>
      <p:ext uri="{BB962C8B-B14F-4D97-AF65-F5344CB8AC3E}">
        <p14:creationId xmlns:p14="http://schemas.microsoft.com/office/powerpoint/2010/main" val="10678127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34FA-AACF-8237-1E29-DE0B0E75BD17}"/>
              </a:ext>
            </a:extLst>
          </p:cNvPr>
          <p:cNvSpPr>
            <a:spLocks noGrp="1"/>
          </p:cNvSpPr>
          <p:nvPr>
            <p:ph type="title"/>
          </p:nvPr>
        </p:nvSpPr>
        <p:spPr>
          <a:xfrm>
            <a:off x="0" y="201092"/>
            <a:ext cx="10360152" cy="746975"/>
          </a:xfrm>
        </p:spPr>
        <p:txBody>
          <a:bodyPr/>
          <a:lstStyle/>
          <a:p>
            <a:pPr algn="ctr"/>
            <a:r>
              <a:rPr lang="lt-LT" sz="4400" b="1" spc="170" dirty="0">
                <a:solidFill>
                  <a:schemeClr val="accent2">
                    <a:lumMod val="75000"/>
                  </a:schemeClr>
                </a:solidFill>
              </a:rPr>
              <a:t>Kodėl yra svarbi sveika mityba?</a:t>
            </a:r>
          </a:p>
        </p:txBody>
      </p:sp>
      <p:sp>
        <p:nvSpPr>
          <p:cNvPr id="5" name="Content Placeholder 4">
            <a:extLst>
              <a:ext uri="{FF2B5EF4-FFF2-40B4-BE49-F238E27FC236}">
                <a16:creationId xmlns:a16="http://schemas.microsoft.com/office/drawing/2014/main" id="{C945A402-96AA-8AAF-A506-99BA9E844F8B}"/>
              </a:ext>
            </a:extLst>
          </p:cNvPr>
          <p:cNvSpPr>
            <a:spLocks noGrp="1"/>
          </p:cNvSpPr>
          <p:nvPr>
            <p:ph sz="quarter" idx="11"/>
          </p:nvPr>
        </p:nvSpPr>
        <p:spPr>
          <a:xfrm>
            <a:off x="1213013" y="1451812"/>
            <a:ext cx="6866256" cy="1680732"/>
          </a:xfrm>
        </p:spPr>
        <p:txBody>
          <a:bodyPr>
            <a:normAutofit/>
          </a:bodyPr>
          <a:lstStyle/>
          <a:p>
            <a:pPr marL="285750" indent="-285750">
              <a:buFont typeface="Wingdings" panose="05000000000000000000" pitchFamily="2" charset="2"/>
              <a:buChar char="v"/>
            </a:pPr>
            <a:r>
              <a:rPr lang="lt-LT" sz="2800"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Žmogaus </a:t>
            </a:r>
            <a:r>
              <a:rPr lang="lt-LT" sz="2800" u="sng"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sveikata</a:t>
            </a:r>
            <a:r>
              <a:rPr lang="lt-LT" sz="2800"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 yra glaudžiai susijusi su jo </a:t>
            </a:r>
            <a:r>
              <a:rPr lang="lt-LT" sz="2800" u="sng"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mityba</a:t>
            </a:r>
            <a:r>
              <a:rPr lang="lt-LT" sz="2800"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 Netinkama mityba gali sukelti sveikatos </a:t>
            </a:r>
            <a:r>
              <a:rPr lang="lt-LT" sz="2800" u="sng"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sutrikimus</a:t>
            </a:r>
            <a:r>
              <a:rPr lang="lt-LT" sz="2800" dirty="0">
                <a:solidFill>
                  <a:schemeClr val="tx2"/>
                </a:solidFill>
                <a:latin typeface="Sagona Book" panose="02020503050505020204" pitchFamily="18" charset="0"/>
                <a:ea typeface="Times New Roman" panose="02020603050405020304" pitchFamily="18" charset="0"/>
                <a:cs typeface="Arial" panose="020B0604020202020204" pitchFamily="34" charset="0"/>
              </a:rPr>
              <a:t> ir įvairias ligas.</a:t>
            </a:r>
            <a:endParaRPr lang="lt-LT" sz="2800" dirty="0">
              <a:solidFill>
                <a:schemeClr val="tx2"/>
              </a:solidFill>
              <a:latin typeface="Sagona Book" panose="02020503050505020204" pitchFamily="18" charset="0"/>
            </a:endParaRPr>
          </a:p>
        </p:txBody>
      </p:sp>
      <p:sp>
        <p:nvSpPr>
          <p:cNvPr id="8" name="TextBox 7">
            <a:extLst>
              <a:ext uri="{FF2B5EF4-FFF2-40B4-BE49-F238E27FC236}">
                <a16:creationId xmlns:a16="http://schemas.microsoft.com/office/drawing/2014/main" id="{0C3E6526-EBC7-EF51-5F9E-055649FFC290}"/>
              </a:ext>
            </a:extLst>
          </p:cNvPr>
          <p:cNvSpPr txBox="1"/>
          <p:nvPr/>
        </p:nvSpPr>
        <p:spPr>
          <a:xfrm>
            <a:off x="3185823" y="2994768"/>
            <a:ext cx="6153333" cy="2092881"/>
          </a:xfrm>
          <a:prstGeom prst="rect">
            <a:avLst/>
          </a:prstGeom>
          <a:noFill/>
        </p:spPr>
        <p:txBody>
          <a:bodyPr wrap="square" rtlCol="0">
            <a:spAutoFit/>
          </a:bodyPr>
          <a:lstStyle/>
          <a:p>
            <a:pPr marL="457200" indent="-457200">
              <a:buFont typeface="Wingdings" panose="05000000000000000000" pitchFamily="2" charset="2"/>
              <a:buChar char="v"/>
            </a:pPr>
            <a:r>
              <a:rPr lang="lt-LT" sz="2600"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Dėl nesubalansuotos mitybos kyla įvairūs </a:t>
            </a:r>
            <a:r>
              <a:rPr lang="lt-LT" sz="2600" u="sng"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virškinamojo trakto sutrikimai</a:t>
            </a:r>
            <a:r>
              <a:rPr lang="lt-LT" sz="2600" dirty="0">
                <a:solidFill>
                  <a:schemeClr val="tx2"/>
                </a:solidFill>
                <a:effectLst/>
                <a:latin typeface="Sagona Book" panose="02020503050505020204" pitchFamily="18" charset="0"/>
                <a:ea typeface="Times New Roman" panose="02020603050405020304" pitchFamily="18" charset="0"/>
                <a:cs typeface="Arial" panose="020B0604020202020204" pitchFamily="34" charset="0"/>
              </a:rPr>
              <a:t>. Sveika mityba laikoma vėžinių susirgimų profilaktine priemone.</a:t>
            </a:r>
            <a:endParaRPr lang="lt-LT" sz="2600" dirty="0">
              <a:solidFill>
                <a:schemeClr val="tx2"/>
              </a:solidFill>
              <a:latin typeface="Sagona Book" panose="02020503050505020204" pitchFamily="18" charset="0"/>
            </a:endParaRPr>
          </a:p>
        </p:txBody>
      </p:sp>
    </p:spTree>
    <p:extLst>
      <p:ext uri="{BB962C8B-B14F-4D97-AF65-F5344CB8AC3E}">
        <p14:creationId xmlns:p14="http://schemas.microsoft.com/office/powerpoint/2010/main" val="28669430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2D3C0-A08D-EF97-7238-635BC64181E3}"/>
              </a:ext>
            </a:extLst>
          </p:cNvPr>
          <p:cNvSpPr>
            <a:spLocks noGrp="1"/>
          </p:cNvSpPr>
          <p:nvPr>
            <p:ph type="title"/>
          </p:nvPr>
        </p:nvSpPr>
        <p:spPr>
          <a:xfrm>
            <a:off x="45253" y="136387"/>
            <a:ext cx="6709893" cy="1519450"/>
          </a:xfrm>
        </p:spPr>
        <p:txBody>
          <a:bodyPr/>
          <a:lstStyle/>
          <a:p>
            <a:pPr algn="ctr"/>
            <a:r>
              <a:rPr lang="lt-LT" sz="4000" b="1" spc="170" dirty="0">
                <a:solidFill>
                  <a:schemeClr val="accent2">
                    <a:lumMod val="75000"/>
                  </a:schemeClr>
                </a:solidFill>
              </a:rPr>
              <a:t>Kokie yra sveikos mitybos elementai? Kaip žinoti, ką rinktis?</a:t>
            </a:r>
          </a:p>
        </p:txBody>
      </p:sp>
      <p:sp>
        <p:nvSpPr>
          <p:cNvPr id="5" name="Content Placeholder 4">
            <a:extLst>
              <a:ext uri="{FF2B5EF4-FFF2-40B4-BE49-F238E27FC236}">
                <a16:creationId xmlns:a16="http://schemas.microsoft.com/office/drawing/2014/main" id="{3B5EE23C-1F4C-874C-67A2-F56D2C6E2132}"/>
              </a:ext>
            </a:extLst>
          </p:cNvPr>
          <p:cNvSpPr>
            <a:spLocks noGrp="1"/>
          </p:cNvSpPr>
          <p:nvPr>
            <p:ph idx="10"/>
          </p:nvPr>
        </p:nvSpPr>
        <p:spPr>
          <a:xfrm>
            <a:off x="10367103" y="6567055"/>
            <a:ext cx="1824897" cy="109470"/>
          </a:xfrm>
        </p:spPr>
        <p:txBody>
          <a:bodyPr>
            <a:noAutofit/>
          </a:bodyPr>
          <a:lstStyle/>
          <a:p>
            <a:pPr>
              <a:lnSpc>
                <a:spcPts val="3360"/>
              </a:lnSpc>
            </a:pPr>
            <a:r>
              <a:rPr lang="lt-LT" sz="2600" dirty="0">
                <a:solidFill>
                  <a:schemeClr val="tx2">
                    <a:lumMod val="75000"/>
                  </a:schemeClr>
                </a:solidFill>
                <a:latin typeface="Sagona Book" panose="02020503050505020204" pitchFamily="18" charset="0"/>
              </a:rPr>
              <a:t> </a:t>
            </a:r>
          </a:p>
        </p:txBody>
      </p:sp>
      <p:sp>
        <p:nvSpPr>
          <p:cNvPr id="6" name="Content Placeholder 5">
            <a:extLst>
              <a:ext uri="{FF2B5EF4-FFF2-40B4-BE49-F238E27FC236}">
                <a16:creationId xmlns:a16="http://schemas.microsoft.com/office/drawing/2014/main" id="{5970FAFA-6702-85CD-9B43-2FE9A8D7257E}"/>
              </a:ext>
            </a:extLst>
          </p:cNvPr>
          <p:cNvSpPr>
            <a:spLocks noGrp="1"/>
          </p:cNvSpPr>
          <p:nvPr>
            <p:ph sz="quarter" idx="4294967295"/>
          </p:nvPr>
        </p:nvSpPr>
        <p:spPr>
          <a:xfrm>
            <a:off x="5260829" y="1655837"/>
            <a:ext cx="6961781" cy="2092881"/>
          </a:xfrm>
        </p:spPr>
        <p:txBody>
          <a:bodyPr>
            <a:normAutofit/>
          </a:bodyPr>
          <a:lstStyle/>
          <a:p>
            <a:pPr>
              <a:lnSpc>
                <a:spcPts val="3120"/>
              </a:lnSpc>
              <a:buFont typeface="Wingdings" panose="05000000000000000000" pitchFamily="2" charset="2"/>
              <a:buChar char="v"/>
            </a:pPr>
            <a:r>
              <a:rPr lang="lt-LT" sz="2600" dirty="0">
                <a:solidFill>
                  <a:schemeClr val="tx2">
                    <a:lumMod val="75000"/>
                  </a:schemeClr>
                </a:solidFill>
                <a:latin typeface="Sagona Book" panose="02020503050505020204" pitchFamily="18" charset="0"/>
              </a:rPr>
              <a:t>Pagrindinės maisto medžiagos yra </a:t>
            </a:r>
            <a:r>
              <a:rPr lang="lt-LT" sz="2600" u="sng" dirty="0">
                <a:solidFill>
                  <a:schemeClr val="tx2">
                    <a:lumMod val="75000"/>
                  </a:schemeClr>
                </a:solidFill>
                <a:latin typeface="Sagona Book" panose="02020503050505020204" pitchFamily="18" charset="0"/>
              </a:rPr>
              <a:t>baltymai, angliavandeniai ir riebalai,</a:t>
            </a:r>
            <a:r>
              <a:rPr lang="lt-LT" sz="2600" dirty="0">
                <a:solidFill>
                  <a:schemeClr val="tx2">
                    <a:lumMod val="75000"/>
                  </a:schemeClr>
                </a:solidFill>
                <a:latin typeface="Sagona Book" panose="02020503050505020204" pitchFamily="18" charset="0"/>
              </a:rPr>
              <a:t> kurie, norint užtikrinti gerą sveikatą, turi būti vartojami tam tikromis </a:t>
            </a:r>
            <a:r>
              <a:rPr lang="lt-LT" sz="2600" u="sng" dirty="0">
                <a:solidFill>
                  <a:schemeClr val="tx2">
                    <a:lumMod val="75000"/>
                  </a:schemeClr>
                </a:solidFill>
                <a:latin typeface="Sagona Book" panose="02020503050505020204" pitchFamily="18" charset="0"/>
              </a:rPr>
              <a:t>proporcijomis</a:t>
            </a:r>
            <a:r>
              <a:rPr lang="lt-LT" sz="2600" dirty="0">
                <a:solidFill>
                  <a:schemeClr val="tx2">
                    <a:lumMod val="75000"/>
                  </a:schemeClr>
                </a:solidFill>
                <a:latin typeface="Sagona Book" panose="02020503050505020204" pitchFamily="18" charset="0"/>
              </a:rPr>
              <a:t>.</a:t>
            </a:r>
          </a:p>
          <a:p>
            <a:pPr marL="0" indent="0">
              <a:buNone/>
            </a:pPr>
            <a:endParaRPr lang="lt-LT" dirty="0"/>
          </a:p>
        </p:txBody>
      </p:sp>
      <p:sp>
        <p:nvSpPr>
          <p:cNvPr id="9" name="TextBox 8">
            <a:extLst>
              <a:ext uri="{FF2B5EF4-FFF2-40B4-BE49-F238E27FC236}">
                <a16:creationId xmlns:a16="http://schemas.microsoft.com/office/drawing/2014/main" id="{1821CC84-58A5-A266-797E-25A5D13AE3C0}"/>
              </a:ext>
            </a:extLst>
          </p:cNvPr>
          <p:cNvSpPr txBox="1"/>
          <p:nvPr/>
        </p:nvSpPr>
        <p:spPr>
          <a:xfrm>
            <a:off x="5170677" y="4272681"/>
            <a:ext cx="6655322" cy="2092881"/>
          </a:xfrm>
          <a:prstGeom prst="rect">
            <a:avLst/>
          </a:prstGeom>
          <a:noFill/>
        </p:spPr>
        <p:txBody>
          <a:bodyPr wrap="square" rtlCol="0">
            <a:spAutoFit/>
          </a:bodyPr>
          <a:lstStyle/>
          <a:p>
            <a:pPr marL="457200" indent="-457200">
              <a:buFont typeface="Wingdings" panose="05000000000000000000" pitchFamily="2" charset="2"/>
              <a:buChar char="v"/>
            </a:pPr>
            <a:r>
              <a:rPr lang="lt-LT" sz="2600" dirty="0">
                <a:solidFill>
                  <a:schemeClr val="tx2">
                    <a:lumMod val="75000"/>
                  </a:schemeClr>
                </a:solidFill>
                <a:latin typeface="Sagona Book" panose="02020503050505020204" pitchFamily="18" charset="0"/>
              </a:rPr>
              <a:t>Svarbiausias sveikos mitybos principas – valgyti neperdirbtus, natūralius, šviežius ir kuo įvairesnius, t.y. visų 4 pagrindinių maisto produktų grupių, produktus.</a:t>
            </a:r>
          </a:p>
        </p:txBody>
      </p:sp>
      <p:pic>
        <p:nvPicPr>
          <p:cNvPr id="15" name="Picture 14">
            <a:extLst>
              <a:ext uri="{FF2B5EF4-FFF2-40B4-BE49-F238E27FC236}">
                <a16:creationId xmlns:a16="http://schemas.microsoft.com/office/drawing/2014/main" id="{3D6C7D94-72D2-086F-4792-E663F7369A3C}"/>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5253" y="1755556"/>
            <a:ext cx="5215576" cy="5034250"/>
          </a:xfrm>
          <a:prstGeom prst="roundRect">
            <a:avLst/>
          </a:prstGeom>
        </p:spPr>
      </p:pic>
    </p:spTree>
    <p:extLst>
      <p:ext uri="{BB962C8B-B14F-4D97-AF65-F5344CB8AC3E}">
        <p14:creationId xmlns:p14="http://schemas.microsoft.com/office/powerpoint/2010/main" val="20834053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5AE32-B291-178D-33DD-BB0A6749B0D9}"/>
              </a:ext>
            </a:extLst>
          </p:cNvPr>
          <p:cNvSpPr>
            <a:spLocks noGrp="1"/>
          </p:cNvSpPr>
          <p:nvPr>
            <p:ph type="title"/>
          </p:nvPr>
        </p:nvSpPr>
        <p:spPr>
          <a:xfrm>
            <a:off x="3065172" y="38637"/>
            <a:ext cx="9126828" cy="1146220"/>
          </a:xfrm>
        </p:spPr>
        <p:txBody>
          <a:bodyPr/>
          <a:lstStyle/>
          <a:p>
            <a:r>
              <a:rPr lang="lt-LT" b="1" spc="190" dirty="0"/>
              <a:t>Kaip atlikome tyrimą?</a:t>
            </a:r>
          </a:p>
        </p:txBody>
      </p:sp>
      <p:sp>
        <p:nvSpPr>
          <p:cNvPr id="8" name="TextBox 7">
            <a:extLst>
              <a:ext uri="{FF2B5EF4-FFF2-40B4-BE49-F238E27FC236}">
                <a16:creationId xmlns:a16="http://schemas.microsoft.com/office/drawing/2014/main" id="{36A34EFC-D2CA-5791-77D5-7788E5BAB999}"/>
              </a:ext>
            </a:extLst>
          </p:cNvPr>
          <p:cNvSpPr txBox="1"/>
          <p:nvPr/>
        </p:nvSpPr>
        <p:spPr>
          <a:xfrm>
            <a:off x="1037968" y="1721709"/>
            <a:ext cx="10900747" cy="3046988"/>
          </a:xfrm>
          <a:prstGeom prst="rect">
            <a:avLst/>
          </a:prstGeom>
          <a:noFill/>
        </p:spPr>
        <p:txBody>
          <a:bodyPr wrap="square">
            <a:spAutoFit/>
          </a:bodyPr>
          <a:lstStyle/>
          <a:p>
            <a:r>
              <a:rPr lang="lt-LT" sz="2400" dirty="0"/>
              <a:t>Tyrimas buvo atliktas apklausiant bendraklasius. </a:t>
            </a:r>
          </a:p>
          <a:p>
            <a:r>
              <a:rPr lang="lt-LT" sz="2400" dirty="0"/>
              <a:t>Pasirinkome šiuos klausimus išanalizavę keletą jau atliktų tyrimų anketų ir  mūsų manymu, kas mums labiausiai padėtų gauti daugiau informacijos apie mūsų temą.</a:t>
            </a:r>
          </a:p>
          <a:p>
            <a:endParaRPr lang="lt-LT" sz="2400" dirty="0"/>
          </a:p>
          <a:p>
            <a:endParaRPr lang="lt-LT" sz="2400" dirty="0"/>
          </a:p>
          <a:p>
            <a:r>
              <a:rPr lang="lt-LT" sz="2400" dirty="0"/>
              <a:t>Suformulavus ir parašius klausimus, bendraklasiams išdalinome jau paruoštas anketas.  Anketą sudarė įvairūs klausimai, iš viso jų buvo 16.  </a:t>
            </a:r>
          </a:p>
        </p:txBody>
      </p:sp>
      <p:pic>
        <p:nvPicPr>
          <p:cNvPr id="9" name="Picture 8">
            <a:extLst>
              <a:ext uri="{FF2B5EF4-FFF2-40B4-BE49-F238E27FC236}">
                <a16:creationId xmlns:a16="http://schemas.microsoft.com/office/drawing/2014/main" id="{A6C50A1A-5315-655E-ECE8-B80C474555A8}"/>
              </a:ext>
            </a:extLst>
          </p:cNvPr>
          <p:cNvPicPr>
            <a:picLocks noChangeAspect="1"/>
          </p:cNvPicPr>
          <p:nvPr/>
        </p:nvPicPr>
        <p:blipFill rotWithShape="1">
          <a:blip r:embed="rId2"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b="59874"/>
          <a:stretch/>
        </p:blipFill>
        <p:spPr>
          <a:xfrm>
            <a:off x="6283012" y="4540913"/>
            <a:ext cx="5810250" cy="2339102"/>
          </a:xfrm>
          <a:prstGeom prst="rect">
            <a:avLst/>
          </a:prstGeom>
        </p:spPr>
      </p:pic>
    </p:spTree>
    <p:extLst>
      <p:ext uri="{BB962C8B-B14F-4D97-AF65-F5344CB8AC3E}">
        <p14:creationId xmlns:p14="http://schemas.microsoft.com/office/powerpoint/2010/main" val="24559877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0479DC-AF08-2CA2-A501-5C8FA2F65D4F}"/>
              </a:ext>
            </a:extLst>
          </p:cNvPr>
          <p:cNvPicPr>
            <a:picLocks noChangeAspect="1"/>
          </p:cNvPicPr>
          <p:nvPr/>
        </p:nvPicPr>
        <p:blipFill>
          <a:blip r:embed="rId2" cstate="print">
            <a:duotone>
              <a:schemeClr val="accent6">
                <a:shade val="45000"/>
                <a:satMod val="135000"/>
              </a:schemeClr>
              <a:prstClr val="white"/>
            </a:duotone>
            <a:alphaModFix amt="20000"/>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915923" y="609827"/>
            <a:ext cx="10360152" cy="734096"/>
          </a:xfrm>
        </p:spPr>
        <p:txBody>
          <a:bodyPr/>
          <a:lstStyle/>
          <a:p>
            <a:pPr algn="ctr"/>
            <a:r>
              <a:rPr lang="lt-LT" sz="4400" b="1" spc="200" dirty="0"/>
              <a:t>Tyrimo rezultatai :</a:t>
            </a:r>
          </a:p>
        </p:txBody>
      </p:sp>
      <p:sp>
        <p:nvSpPr>
          <p:cNvPr id="12" name="TextBox 11">
            <a:extLst>
              <a:ext uri="{FF2B5EF4-FFF2-40B4-BE49-F238E27FC236}">
                <a16:creationId xmlns:a16="http://schemas.microsoft.com/office/drawing/2014/main" id="{2B8A52AA-4705-4392-A9EE-9DCD9BFABC13}"/>
              </a:ext>
            </a:extLst>
          </p:cNvPr>
          <p:cNvSpPr txBox="1"/>
          <p:nvPr/>
        </p:nvSpPr>
        <p:spPr>
          <a:xfrm>
            <a:off x="212501" y="1884836"/>
            <a:ext cx="11766997" cy="4647426"/>
          </a:xfrm>
          <a:prstGeom prst="rect">
            <a:avLst/>
          </a:prstGeom>
          <a:noFill/>
        </p:spPr>
        <p:txBody>
          <a:bodyPr wrap="square" rtlCol="0">
            <a:spAutoFit/>
          </a:bodyPr>
          <a:lstStyle/>
          <a:p>
            <a:pPr algn="ctr"/>
            <a:br>
              <a:rPr lang="lt-LT" sz="3200" b="1" spc="200" dirty="0">
                <a:latin typeface="Sagona Book" panose="02020503050505020204" pitchFamily="18" charset="0"/>
              </a:rPr>
            </a:br>
            <a:br>
              <a:rPr lang="lt-LT" sz="4000" u="sng" dirty="0">
                <a:latin typeface="Sagona Book" panose="02020503050505020204" pitchFamily="18" charset="0"/>
              </a:rPr>
            </a:br>
            <a:r>
              <a:rPr lang="lt-LT" sz="4000" u="sng" dirty="0">
                <a:solidFill>
                  <a:schemeClr val="bg2">
                    <a:lumMod val="25000"/>
                  </a:schemeClr>
                </a:solidFill>
                <a:latin typeface="Sagona Book" panose="02020503050505020204" pitchFamily="18" charset="0"/>
              </a:rPr>
              <a:t>Deja, ne visi mokiniai buvo mokykloje, kai mes dalinome anketas, todėl atsakymai, apskaičiavimai ir apibendrinimas neapima visos klasės.</a:t>
            </a:r>
            <a:br>
              <a:rPr lang="lt-LT" sz="4000" u="sng" dirty="0">
                <a:latin typeface="Sagona Book" panose="02020503050505020204" pitchFamily="18" charset="0"/>
              </a:rPr>
            </a:br>
            <a:br>
              <a:rPr lang="lt-LT" sz="3200" b="1" spc="200" dirty="0"/>
            </a:br>
            <a:endParaRPr lang="lt-LT" sz="3200" b="1" spc="200" dirty="0"/>
          </a:p>
        </p:txBody>
      </p:sp>
    </p:spTree>
    <p:extLst>
      <p:ext uri="{BB962C8B-B14F-4D97-AF65-F5344CB8AC3E}">
        <p14:creationId xmlns:p14="http://schemas.microsoft.com/office/powerpoint/2010/main" val="19447820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55394-01A3-96C5-BD0A-42321CA0F7AC}"/>
              </a:ext>
            </a:extLst>
          </p:cNvPr>
          <p:cNvPicPr>
            <a:picLocks noChangeAspect="1"/>
          </p:cNvPicPr>
          <p:nvPr/>
        </p:nvPicPr>
        <p:blipFill rotWithShape="1">
          <a:blip r:embed="rId2" cstate="print">
            <a:duotone>
              <a:schemeClr val="accent1">
                <a:shade val="45000"/>
                <a:satMod val="135000"/>
              </a:schemeClr>
              <a:prstClr val="white"/>
            </a:duotone>
            <a:alphaModFix amt="50000"/>
          </a:blip>
          <a:srcRect r="37452"/>
          <a:stretch/>
        </p:blipFill>
        <p:spPr>
          <a:xfrm>
            <a:off x="0" y="0"/>
            <a:ext cx="7625812" cy="6857999"/>
          </a:xfrm>
          <a:prstGeom prst="rect">
            <a:avLst/>
          </a:prstGeom>
          <a:ln w="19050">
            <a:solidFill>
              <a:schemeClr val="tx1">
                <a:lumMod val="20000"/>
                <a:lumOff val="80000"/>
              </a:schemeClr>
            </a:solidFill>
          </a:ln>
        </p:spPr>
      </p:pic>
      <p:sp>
        <p:nvSpPr>
          <p:cNvPr id="7" name="Title 6">
            <a:extLst>
              <a:ext uri="{FF2B5EF4-FFF2-40B4-BE49-F238E27FC236}">
                <a16:creationId xmlns:a16="http://schemas.microsoft.com/office/drawing/2014/main" id="{2D4F3FE9-BD96-C900-F2C9-C43EAB5BA48D}"/>
              </a:ext>
            </a:extLst>
          </p:cNvPr>
          <p:cNvSpPr>
            <a:spLocks noGrp="1"/>
          </p:cNvSpPr>
          <p:nvPr>
            <p:ph type="title"/>
          </p:nvPr>
        </p:nvSpPr>
        <p:spPr>
          <a:xfrm>
            <a:off x="3434366" y="180305"/>
            <a:ext cx="6186152" cy="746974"/>
          </a:xfrm>
        </p:spPr>
        <p:txBody>
          <a:bodyPr/>
          <a:lstStyle/>
          <a:p>
            <a:pPr algn="ctr"/>
            <a:r>
              <a:rPr lang="lt-LT" sz="4400" b="1" spc="200" dirty="0"/>
              <a:t> Tyrimo rezultatai :</a:t>
            </a:r>
          </a:p>
        </p:txBody>
      </p:sp>
      <p:graphicFrame>
        <p:nvGraphicFramePr>
          <p:cNvPr id="3" name="Chart 2">
            <a:extLst>
              <a:ext uri="{FF2B5EF4-FFF2-40B4-BE49-F238E27FC236}">
                <a16:creationId xmlns:a16="http://schemas.microsoft.com/office/drawing/2014/main" id="{FDDD14D4-3870-765C-937D-F992E0266587}"/>
              </a:ext>
            </a:extLst>
          </p:cNvPr>
          <p:cNvGraphicFramePr/>
          <p:nvPr>
            <p:extLst>
              <p:ext uri="{D42A27DB-BD31-4B8C-83A1-F6EECF244321}">
                <p14:modId xmlns:p14="http://schemas.microsoft.com/office/powerpoint/2010/main" val="2836346445"/>
              </p:ext>
            </p:extLst>
          </p:nvPr>
        </p:nvGraphicFramePr>
        <p:xfrm>
          <a:off x="310612" y="1574442"/>
          <a:ext cx="7330854" cy="46363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A989F8-ABE0-1080-5344-064775BA4FAC}"/>
              </a:ext>
            </a:extLst>
          </p:cNvPr>
          <p:cNvSpPr txBox="1"/>
          <p:nvPr/>
        </p:nvSpPr>
        <p:spPr>
          <a:xfrm>
            <a:off x="7641466" y="2246034"/>
            <a:ext cx="4378816" cy="3293209"/>
          </a:xfrm>
          <a:prstGeom prst="rect">
            <a:avLst/>
          </a:prstGeom>
          <a:noFill/>
        </p:spPr>
        <p:txBody>
          <a:bodyPr wrap="square" rtlCol="0">
            <a:spAutoFit/>
          </a:bodyPr>
          <a:lstStyle/>
          <a:p>
            <a:pPr marL="457200" indent="-457200">
              <a:buFont typeface="Wingdings" panose="05000000000000000000" pitchFamily="2" charset="2"/>
              <a:buChar char="v"/>
            </a:pPr>
            <a:r>
              <a:rPr lang="lt-LT" sz="2600" dirty="0">
                <a:latin typeface="Sagona Book" panose="02020503050505020204" pitchFamily="18" charset="0"/>
              </a:rPr>
              <a:t>Pagal šią diagramą, galime pasakyti, kad daugiausia vaikų</a:t>
            </a:r>
            <a:br>
              <a:rPr lang="lt-LT" sz="2600" dirty="0">
                <a:latin typeface="Sagona Book" panose="02020503050505020204" pitchFamily="18" charset="0"/>
              </a:rPr>
            </a:br>
            <a:r>
              <a:rPr lang="lt-LT" sz="2600" dirty="0">
                <a:latin typeface="Sagona Book" panose="02020503050505020204" pitchFamily="18" charset="0"/>
              </a:rPr>
              <a:t>užkandžiauja mokykloje, kai </a:t>
            </a:r>
            <a:br>
              <a:rPr lang="lt-LT" sz="2600" dirty="0">
                <a:latin typeface="Sagona Book" panose="02020503050505020204" pitchFamily="18" charset="0"/>
              </a:rPr>
            </a:br>
            <a:r>
              <a:rPr lang="lt-LT" sz="2600" dirty="0">
                <a:latin typeface="Sagona Book" panose="02020503050505020204" pitchFamily="18" charset="0"/>
              </a:rPr>
              <a:t>išalksta arba užkandžiauja tik per vieną ilgąją pertrauką.</a:t>
            </a:r>
          </a:p>
        </p:txBody>
      </p:sp>
    </p:spTree>
    <p:extLst>
      <p:ext uri="{BB962C8B-B14F-4D97-AF65-F5344CB8AC3E}">
        <p14:creationId xmlns:p14="http://schemas.microsoft.com/office/powerpoint/2010/main" val="3533998981"/>
      </p:ext>
    </p:extLst>
  </p:cSld>
  <p:clrMapOvr>
    <a:masterClrMapping/>
  </p:clrMapOvr>
  <p:transition spd="slow">
    <p:push dir="u"/>
  </p:transition>
</p:sld>
</file>

<file path=ppt/theme/theme1.xml><?xml version="1.0" encoding="utf-8"?>
<a:theme xmlns:a="http://schemas.openxmlformats.org/drawingml/2006/main" name="Custom">
  <a:themeElements>
    <a:clrScheme name="Custom 32">
      <a:dk1>
        <a:srgbClr val="543E34"/>
      </a:dk1>
      <a:lt1>
        <a:srgbClr val="FFFFFF"/>
      </a:lt1>
      <a:dk2>
        <a:srgbClr val="5D6A76"/>
      </a:dk2>
      <a:lt2>
        <a:srgbClr val="F6F2EE"/>
      </a:lt2>
      <a:accent1>
        <a:srgbClr val="FEF3ED"/>
      </a:accent1>
      <a:accent2>
        <a:srgbClr val="AC5B4C"/>
      </a:accent2>
      <a:accent3>
        <a:srgbClr val="F2F2F2"/>
      </a:accent3>
      <a:accent4>
        <a:srgbClr val="DDE1E4"/>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 presentation</Template>
  <TotalTime>395</TotalTime>
  <Words>770</Words>
  <Application>Microsoft Office PowerPoint</Application>
  <PresentationFormat>Widescreen</PresentationFormat>
  <Paragraphs>79</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Gill Sans Nova Light</vt:lpstr>
      <vt:lpstr>Sagona Book</vt:lpstr>
      <vt:lpstr>Times New Roman</vt:lpstr>
      <vt:lpstr>Wingdings</vt:lpstr>
      <vt:lpstr>Custom</vt:lpstr>
      <vt:lpstr>Steam projektinis darbas 7B klasės mokinių užkandžiavimo mokykloje įpročiai </vt:lpstr>
      <vt:lpstr>Mes atlikome tyrimą, kurio tikslas :</vt:lpstr>
      <vt:lpstr>Uždaviniai</vt:lpstr>
      <vt:lpstr>Kodėl yra svarbu tyrinėti, analizuoti šią temą – užkandžiavimo įpročiai mokykloje?</vt:lpstr>
      <vt:lpstr>Kodėl yra svarbi sveika mityba?</vt:lpstr>
      <vt:lpstr>Kokie yra sveikos mitybos elementai? Kaip žinoti, ką rinktis?</vt:lpstr>
      <vt:lpstr>Kaip atlikome tyrimą?</vt:lpstr>
      <vt:lpstr>Tyrimo rezultatai :</vt:lpstr>
      <vt:lpstr> Tyrimo rezultatai :</vt:lpstr>
      <vt:lpstr> Tyrimo rezultatai :</vt:lpstr>
      <vt:lpstr>Tyrimo rezultatai :</vt:lpstr>
      <vt:lpstr>Tyrimo rezultatai :</vt:lpstr>
      <vt:lpstr>Tyrimo rezultatai :</vt:lpstr>
      <vt:lpstr>Tyrimo rezultatai :</vt:lpstr>
      <vt:lpstr> Tyrimo rezultatai :</vt:lpstr>
      <vt:lpstr> Tyrimo rezultatai :</vt:lpstr>
      <vt:lpstr>Tyrimo rezultatai :</vt:lpstr>
      <vt:lpstr>Tyrimo išvados</vt:lpstr>
      <vt:lpstr>Tyrimo išvados</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projektinis darbas 7B klasės mokinių užkandžiavimo mokykloje įpročiai</dc:title>
  <dc:creator>martynaskerdokas@gmail.com</dc:creator>
  <cp:lastModifiedBy>Vilma Balandaitė</cp:lastModifiedBy>
  <cp:revision>15</cp:revision>
  <dcterms:created xsi:type="dcterms:W3CDTF">2024-06-14T15:58:45Z</dcterms:created>
  <dcterms:modified xsi:type="dcterms:W3CDTF">2024-06-19T08:19:00Z</dcterms:modified>
</cp:coreProperties>
</file>