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61" r:id="rId4"/>
    <p:sldId id="263" r:id="rId5"/>
    <p:sldId id="260" r:id="rId6"/>
    <p:sldId id="271" r:id="rId7"/>
    <p:sldId id="272" r:id="rId8"/>
    <p:sldId id="259" r:id="rId9"/>
    <p:sldId id="262" r:id="rId10"/>
    <p:sldId id="266" r:id="rId11"/>
    <p:sldId id="264" r:id="rId12"/>
    <p:sldId id="267" r:id="rId13"/>
    <p:sldId id="268" r:id="rId14"/>
    <p:sldId id="269" r:id="rId15"/>
    <p:sldId id="265" r:id="rId16"/>
    <p:sldId id="257" r:id="rId17"/>
    <p:sldId id="270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381" autoAdjust="0"/>
  </p:normalViewPr>
  <p:slideViewPr>
    <p:cSldViewPr snapToGrid="0">
      <p:cViewPr varScale="1">
        <p:scale>
          <a:sx n="89" d="100"/>
          <a:sy n="89" d="100"/>
        </p:scale>
        <p:origin x="22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F98A15-FE77-407C-BC58-E770618E9FE0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81D53C-3620-4605-97C4-16F9E8DC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3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8711C5-871F-4C41-955F-545AD00AF07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1E90AC-AFBD-4C95-B8E5-EF5C30DF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3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Mokytojai</a:t>
            </a:r>
            <a:r>
              <a:rPr lang="lt-LT" baseline="0" dirty="0" smtClean="0"/>
              <a:t> ir tėvai dažnai išgirdę mokinių vartojamus žodžius paklausia, ką jie reiškia. </a:t>
            </a:r>
          </a:p>
          <a:p>
            <a:r>
              <a:rPr lang="lt-LT" baseline="0" dirty="0" smtClean="0"/>
              <a:t>Taip pat yra pripratę vartoti netaisyklingus žodžius, kad juos vartoja ir rašydami.</a:t>
            </a:r>
          </a:p>
          <a:p>
            <a:r>
              <a:rPr lang="lt-LT" baseline="0" dirty="0" smtClean="0"/>
              <a:t>Viena mergaitė net išasmenavo veiksmažodį fotografuoti netaisyklingai – fotkinti.</a:t>
            </a:r>
          </a:p>
          <a:p>
            <a:r>
              <a:rPr lang="lt-LT" baseline="0" dirty="0" smtClean="0"/>
              <a:t>Todėl kilo mintis patyrinėti mokinių kalbą.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E90AC-AFBD-4C95-B8E5-EF5C30DF9E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E90AC-AFBD-4C95-B8E5-EF5C30DF9E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71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Daugiausiai barbarizmų</a:t>
            </a:r>
            <a:r>
              <a:rPr lang="lt-LT" baseline="0" dirty="0" smtClean="0"/>
              <a:t>, nes jų vartojimo sritis plačiausia. Mokiniai babarizmus girdi namuose, gatvėje, parduotuvėje ir kt. Vartoja ir suaugusieji ir vaikai.</a:t>
            </a:r>
          </a:p>
          <a:p>
            <a:r>
              <a:rPr lang="lt-LT" baseline="0" dirty="0" smtClean="0"/>
              <a:t>Žargonizmų vartojimo sritis siauresnė – mokykla, todėl jų mažiau nei barbarizmų. Kiekviena soc. grupė turi savo žargonizmus.</a:t>
            </a:r>
          </a:p>
          <a:p>
            <a:r>
              <a:rPr lang="lt-LT" baseline="0" dirty="0" smtClean="0"/>
              <a:t>Semantizmų vaikaiir dažnai suaugusieji neatpažįsta kaip klaidų. Žodis semantizmu tampa sakinyje,kai žodis vartojamas ne tareikšme.</a:t>
            </a:r>
          </a:p>
          <a:p>
            <a:r>
              <a:rPr lang="lt-LT" baseline="0" dirty="0" smtClean="0"/>
              <a:t>Hibridai turi nelietuvišką priesagą arba priešdėlį, todėl vaikams skamba keistai, todėl jų vartoja mažiau.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E90AC-AFBD-4C95-B8E5-EF5C30DF9E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Mokiniai netaisyklingai</a:t>
            </a:r>
            <a:r>
              <a:rPr lang="lt-LT" baseline="0" dirty="0" smtClean="0"/>
              <a:t> kalba sąminingai. Žino, kuris žodis taisyklingas, bet renkasi netaisyklinga. Pasirinkimo motyvas – įprotis. Galiama daryti išvadą, kad jei mokiniai girdėtų taisyklingus žodžius, tai juos ir vartotų.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E90AC-AFBD-4C95-B8E5-EF5C30DF9E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5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284890-85D2-4D7B-8EF5-15A9C1DB8F42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35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1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8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6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65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20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5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7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07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4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9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726" y="595623"/>
            <a:ext cx="8167071" cy="3035808"/>
          </a:xfrm>
        </p:spPr>
        <p:txBody>
          <a:bodyPr>
            <a:normAutofit/>
          </a:bodyPr>
          <a:lstStyle/>
          <a:p>
            <a:r>
              <a:rPr lang="lt-LT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Steam projektas</a:t>
            </a:r>
            <a:br>
              <a:rPr lang="lt-LT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</a:br>
            <a:r>
              <a:rPr lang="lt-LT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Vdu ,,AtžalynO“ progimnazija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235" t="9020" r="7648" b="8824"/>
          <a:stretch/>
        </p:blipFill>
        <p:spPr>
          <a:xfrm>
            <a:off x="3268905" y="3860031"/>
            <a:ext cx="2814711" cy="27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166" y="284036"/>
            <a:ext cx="8765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Tyrimas </a:t>
            </a:r>
          </a:p>
          <a:p>
            <a:pPr algn="ctr"/>
            <a:r>
              <a:rPr lang="lt-LT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Netaisyklingo vartojimo priežastys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685495"/>
              </p:ext>
            </p:extLst>
          </p:nvPr>
        </p:nvGraphicFramePr>
        <p:xfrm>
          <a:off x="609928" y="1644659"/>
          <a:ext cx="4092701" cy="4739806"/>
        </p:xfrm>
        <a:graphic>
          <a:graphicData uri="http://schemas.openxmlformats.org/drawingml/2006/table">
            <a:tbl>
              <a:tblPr firstRow="1" firstCol="1" bandRow="1"/>
              <a:tblGrid>
                <a:gridCol w="891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849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 dirty="0">
                          <a:solidFill>
                            <a:srgbClr val="000000"/>
                          </a:solidFill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ŽARGONIZMAI  IR HIBRIDAI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Pabraukite, kurį žodį vartojate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 žinote, kuris žodis taisyklingas (pabraukti)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Pažymėkite priežastis, kodėl renkatės vartoti netaisyklingą žodį. (pabraukti)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13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Kontras 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Kontrolinis darbas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 esu įpratęs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Nežinau taisyklingo žodžio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Taisyklingas žodis man nepriimtinas 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 patogiau, nes dauguma pašnekovų gali nesuprasti lietuviško atitikmens 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Svetimžodį vartoju iš principo, nes nesutinku su kalbininkų nuomone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Negražiai skamba 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Kitos priežastys_____________________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Kūncė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Kūno kultūra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Štuka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Tūkstantis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Trefkė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Treniruotė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Šaibos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Pinigai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Matkė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Matematika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Fotkė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Nuotrauka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Intikas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Internetas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Telefas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Telefonas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Trūlikas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Troleibusas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Fulioras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Futbolininkas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 esu įpratęs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Nežinau taisyklingo žodžio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Taisyklingas žodis man nepriimtinas 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 patogiau, nes dauguma pašnekovų gali nesuprasti lietuviško atitikmens 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Svetimžodį vartoju iš principo, nes nesutinku su kalbininkų nuomone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Negražiai skamba 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Kitos priežastys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1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Marozas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Gatvės jaunuolis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Rūžavas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Rožinis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91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Mobiliakas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Mobilusis telefonas 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Kaziolas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Skundikas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Tinklioras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Tinklininkas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Budilnikas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Žadintuvas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Muzonas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Muzika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Bumčikas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Garso kolonėlė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7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Bulkutė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400" b="1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Bandelė 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Taip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lt-LT" sz="400" dirty="0">
                          <a:effectLst/>
                          <a:latin typeface="News Time Roman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400" dirty="0">
                        <a:effectLst/>
                        <a:latin typeface="News Time Romane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49" marR="21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028932" y="2292899"/>
            <a:ext cx="3411511" cy="27602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lt-LT" sz="40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latin typeface="Comic Sans MS" panose="030F0702030302020204" pitchFamily="66" charset="0"/>
              </a:rPr>
              <a:t>Anketos</a:t>
            </a:r>
          </a:p>
          <a:p>
            <a:pPr>
              <a:lnSpc>
                <a:spcPct val="150000"/>
              </a:lnSpc>
            </a:pPr>
            <a:r>
              <a:rPr lang="lt-LT" sz="40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latin typeface="Comic Sans MS" panose="030F0702030302020204" pitchFamily="66" charset="0"/>
              </a:rPr>
              <a:t>7 klasė</a:t>
            </a:r>
          </a:p>
          <a:p>
            <a:pPr>
              <a:lnSpc>
                <a:spcPct val="150000"/>
              </a:lnSpc>
            </a:pPr>
            <a:r>
              <a:rPr lang="lt-LT" sz="40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latin typeface="Comic Sans MS" panose="030F0702030302020204" pitchFamily="66" charset="0"/>
              </a:rPr>
              <a:t>75 mokiniai </a:t>
            </a:r>
            <a:r>
              <a:rPr lang="lt-LT" sz="4000" b="1" dirty="0" smtClean="0">
                <a:ln w="22225">
                  <a:solidFill>
                    <a:schemeClr val="accent2"/>
                  </a:solidFill>
                  <a:prstDash val="solid"/>
                </a:ln>
                <a:latin typeface="Comic Sans MS" panose="030F0702030302020204" pitchFamily="66" charset="0"/>
              </a:rPr>
              <a:t>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5" y="218013"/>
            <a:ext cx="8791047" cy="65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0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803" y="1115748"/>
            <a:ext cx="7303572" cy="50074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5124" y="370506"/>
            <a:ext cx="805380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5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 žinote, kuris žodis taisyklingas? </a:t>
            </a:r>
            <a:endParaRPr lang="en-US" sz="3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365" y="256206"/>
            <a:ext cx="8884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8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Kokį žodį vartojate – </a:t>
            </a:r>
            <a:r>
              <a:rPr lang="lt-LT" sz="2800" b="1" dirty="0">
                <a:ln>
                  <a:solidFill>
                    <a:sysClr val="windowText" lastClr="000000"/>
                  </a:solidFill>
                </a:ln>
                <a:solidFill>
                  <a:srgbClr val="66FF33"/>
                </a:solidFill>
                <a:latin typeface="Comic Sans MS" panose="030F0702030302020204" pitchFamily="66" charset="0"/>
              </a:rPr>
              <a:t>taisyklingą</a:t>
            </a:r>
            <a:r>
              <a:rPr lang="lt-LT" sz="28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ar </a:t>
            </a:r>
            <a:r>
              <a:rPr lang="lt-LT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netaisyklingą</a:t>
            </a:r>
            <a:r>
              <a:rPr lang="lt-LT" sz="28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?</a:t>
            </a:r>
            <a:endParaRPr lang="en-US" sz="28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80" y="779426"/>
            <a:ext cx="6659809" cy="58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6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584" y="232006"/>
            <a:ext cx="8556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2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Dėl kokių priežasčių </a:t>
            </a:r>
            <a:r>
              <a:rPr lang="lt-LT" sz="32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renkatės vartoti </a:t>
            </a:r>
            <a:r>
              <a:rPr lang="lt-LT" sz="32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netaisyklingą žodį?</a:t>
            </a:r>
            <a:endParaRPr lang="en-US" sz="32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4" y="1309224"/>
            <a:ext cx="8719459" cy="53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2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0120" y="169784"/>
            <a:ext cx="781335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500" b="1" u="sng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Dažniausiai vartojami netaisyklingi </a:t>
            </a:r>
          </a:p>
          <a:p>
            <a:pPr algn="ctr"/>
            <a:r>
              <a:rPr lang="lt-LT" sz="3500" b="1" u="sng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žodžiai.</a:t>
            </a:r>
            <a:endParaRPr lang="en-US" sz="3500" u="sng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070" y="1489942"/>
            <a:ext cx="733447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Prikolas 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500" b="1" dirty="0" err="1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sz="3500" b="1" dirty="0" err="1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Mobiliakas</a:t>
            </a:r>
            <a:r>
              <a:rPr lang="lt-LT" sz="35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mobilusis telefonas}</a:t>
            </a:r>
            <a:endParaRPr lang="lt-LT" sz="35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Nesigauna</a:t>
            </a:r>
            <a:r>
              <a:rPr lang="lt-LT" sz="35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nepavyksta)</a:t>
            </a:r>
            <a:endParaRPr lang="lt-LT" sz="35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Be ryšio</a:t>
            </a:r>
            <a:r>
              <a:rPr lang="lt-LT" sz="35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nesąmonė)</a:t>
            </a:r>
            <a:endParaRPr lang="lt-LT" sz="35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Kontras </a:t>
            </a:r>
            <a:r>
              <a:rPr lang="lt-LT" sz="35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kontrolinis darbas)</a:t>
            </a:r>
            <a:endParaRPr lang="en-US" sz="35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165" y="5411096"/>
            <a:ext cx="1191183" cy="11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2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932" y="-80973"/>
            <a:ext cx="2739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Laikraštis</a:t>
            </a:r>
            <a:r>
              <a:rPr lang="lt-L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6972" y="134471"/>
            <a:ext cx="53860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40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Projektinis darbas </a:t>
            </a:r>
            <a:endParaRPr lang="en-US" sz="4000" b="1" cap="none" spc="0" dirty="0">
              <a:ln w="0"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29" t="20705" r="35736" b="13118"/>
          <a:stretch/>
        </p:blipFill>
        <p:spPr>
          <a:xfrm>
            <a:off x="4582627" y="842357"/>
            <a:ext cx="4074459" cy="5683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652" t="6951" r="25929" b="3294"/>
          <a:stretch/>
        </p:blipFill>
        <p:spPr>
          <a:xfrm>
            <a:off x="354483" y="842357"/>
            <a:ext cx="3937818" cy="5683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1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017" y="2497984"/>
            <a:ext cx="3050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5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Laikraštis</a:t>
            </a:r>
            <a:r>
              <a:rPr lang="lt-L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laikraštis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12" y="202489"/>
            <a:ext cx="4615030" cy="64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2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281" y="1954288"/>
            <a:ext cx="839096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VDU ,,Atžalyno” progimnazijos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klasės mokinių  šnekamosios  kalbos  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leksikos klaidų </a:t>
            </a:r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tyrimas.</a:t>
            </a:r>
            <a:endParaRPr lang="en-US" sz="3500" dirty="0">
              <a:ln>
                <a:solidFill>
                  <a:sysClr val="windowText" lastClr="000000"/>
                </a:solidFill>
              </a:ln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7868" y="1030958"/>
            <a:ext cx="2133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News Time Romane"/>
              </a:rPr>
              <a:t>Tema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News Time Romane"/>
            </a:endParaRPr>
          </a:p>
        </p:txBody>
      </p:sp>
    </p:spTree>
    <p:extLst>
      <p:ext uri="{BB962C8B-B14F-4D97-AF65-F5344CB8AC3E}">
        <p14:creationId xmlns:p14="http://schemas.microsoft.com/office/powerpoint/2010/main" val="42698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8686" y="221445"/>
            <a:ext cx="7495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Temos pasirinkimas   </a:t>
            </a:r>
            <a:endParaRPr 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04" y="1695281"/>
            <a:ext cx="4692912" cy="31564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612" y="5012241"/>
            <a:ext cx="4508722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lt-LT" sz="3700" b="1" i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,,Fotkinu, </a:t>
            </a:r>
            <a:r>
              <a:rPr lang="lt-LT" sz="3700" b="1" i="1" cap="none" spc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fotkini</a:t>
            </a:r>
            <a:r>
              <a:rPr lang="lt-LT" sz="3700" b="1" i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,</a:t>
            </a:r>
          </a:p>
          <a:p>
            <a:r>
              <a:rPr lang="lt-LT" sz="3700" b="1" i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fotkina...“</a:t>
            </a:r>
            <a:endParaRPr lang="en-US" sz="3700" b="1" i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 descr="Apie mokyklą, mokytojo profesijos prestižą ir lyderystę. Pokalbis su S.  Grudi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08" y="1667042"/>
            <a:ext cx="3469752" cy="28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8969" y="5012240"/>
            <a:ext cx="4615031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3700" b="1" i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Ką reiškia šis žodis?</a:t>
            </a:r>
            <a:endParaRPr lang="en-US" sz="3700" b="1" i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1825" y="501143"/>
            <a:ext cx="3096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Tikslas</a:t>
            </a:r>
            <a:r>
              <a:rPr lang="lt-L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News Time Romane"/>
              </a:rPr>
              <a:t>  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News Time Roman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916" y="1767479"/>
            <a:ext cx="875579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Ištirti, išanalizuoti ir nustatyti</a:t>
            </a:r>
            <a:r>
              <a:rPr lang="lt-LT" sz="35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algn="ctr"/>
            <a:r>
              <a:rPr lang="lt-LT" sz="35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kokios leksikos klaidos </a:t>
            </a:r>
          </a:p>
          <a:p>
            <a:pPr algn="ctr"/>
            <a:r>
              <a:rPr lang="lt-LT" sz="35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dažniausios </a:t>
            </a:r>
          </a:p>
          <a:p>
            <a:pPr algn="ctr"/>
            <a:r>
              <a:rPr lang="lt-LT" sz="35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VDU ,,Atažlyno“ 7-os klasės mokinių kalboje, </a:t>
            </a:r>
          </a:p>
          <a:p>
            <a:pPr algn="ctr"/>
            <a:r>
              <a:rPr lang="lt-LT" sz="3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išsiaiškinti</a:t>
            </a:r>
            <a:r>
              <a:rPr lang="lt-LT" sz="35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netaisyklingo vartojimo priežastis</a:t>
            </a:r>
            <a:r>
              <a:rPr lang="lt-LT" sz="35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7425" y="318263"/>
            <a:ext cx="4323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Integracija</a:t>
            </a:r>
            <a:r>
              <a:rPr lang="lt-L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News Time Romane"/>
              </a:rPr>
              <a:t> 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News Time Roman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93" y="1378884"/>
            <a:ext cx="3605213" cy="2368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8884"/>
            <a:ext cx="3644153" cy="236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92" y="3884942"/>
            <a:ext cx="3605213" cy="2367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84941"/>
            <a:ext cx="3644153" cy="23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3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5138" y="318263"/>
            <a:ext cx="4208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Uždaviniai </a:t>
            </a:r>
            <a:r>
              <a:rPr lang="lt-L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News Time Romane"/>
              </a:rPr>
              <a:t> 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News Time Roman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306" y="1241593"/>
            <a:ext cx="82295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lt-LT" sz="32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lt-LT" sz="3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t-LT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Rinkti</a:t>
            </a:r>
            <a:r>
              <a:rPr lang="lt-LT" sz="32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klasės mokinių netaisyklingos kalbos pavyzdžius.</a:t>
            </a:r>
            <a:endParaRPr lang="en-US" sz="32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lt-LT" sz="32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Remiantis </a:t>
            </a:r>
            <a:r>
              <a:rPr lang="lt-LT" sz="3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anketinės apklausos duomenimis, </a:t>
            </a:r>
            <a:r>
              <a:rPr lang="lt-LT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klasifikuoti </a:t>
            </a:r>
            <a:r>
              <a:rPr lang="lt-LT" sz="3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leksikos klaidas.</a:t>
            </a:r>
            <a:endParaRPr lang="en-US" sz="32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lt-LT" sz="3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lt-LT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Išsiaiškinti</a:t>
            </a:r>
            <a:r>
              <a:rPr lang="lt-LT" sz="32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t-LT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 lemia netaisyklingos vartojimo priežastis ir </a:t>
            </a:r>
            <a:r>
              <a:rPr lang="lt-LT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pateikti</a:t>
            </a:r>
            <a:r>
              <a:rPr lang="lt-LT" sz="3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tyrimo išvadas.  </a:t>
            </a:r>
            <a:endParaRPr lang="en-US" sz="32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8651" y="318263"/>
            <a:ext cx="6441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Tyrimo metodika </a:t>
            </a:r>
            <a:r>
              <a:rPr lang="lt-L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News Time Romane"/>
              </a:rPr>
              <a:t> 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News Time Roman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033" y="1349170"/>
            <a:ext cx="8229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lt-LT" sz="3200" dirty="0" smtClean="0">
                <a:latin typeface="Comic Sans MS" panose="030F0702030302020204" pitchFamily="66" charset="0"/>
              </a:rPr>
              <a:t> Literatūros analizė.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lt-LT" sz="3200" dirty="0" smtClean="0">
                <a:latin typeface="Comic Sans MS" panose="030F0702030302020204" pitchFamily="66" charset="0"/>
              </a:rPr>
              <a:t>Stebėjimas.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lt-LT" sz="3200" dirty="0" smtClean="0">
                <a:latin typeface="Comic Sans MS" panose="030F0702030302020204" pitchFamily="66" charset="0"/>
              </a:rPr>
              <a:t>Apklausa (anketa).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lt-LT" sz="3200" dirty="0" smtClean="0">
                <a:latin typeface="Comic Sans MS" panose="030F0702030302020204" pitchFamily="66" charset="0"/>
              </a:rPr>
              <a:t> Interviu (mokiniai, mokytojai).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lt-LT" sz="3200" dirty="0" smtClean="0">
                <a:latin typeface="Comic Sans MS" panose="030F0702030302020204" pitchFamily="66" charset="0"/>
              </a:rPr>
              <a:t>Teorinis apibendrinimas.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535" y="321220"/>
            <a:ext cx="86918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Tyrimas: stebėjimas, fiksavimas 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600" t="5127" b="67765"/>
          <a:stretch/>
        </p:blipFill>
        <p:spPr>
          <a:xfrm>
            <a:off x="176968" y="1211020"/>
            <a:ext cx="5546100" cy="1616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637" r="23815" b="41836"/>
          <a:stretch/>
        </p:blipFill>
        <p:spPr>
          <a:xfrm>
            <a:off x="176968" y="2827850"/>
            <a:ext cx="5546100" cy="1522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437" r="25986"/>
          <a:stretch/>
        </p:blipFill>
        <p:spPr>
          <a:xfrm rot="19405735">
            <a:off x="3143136" y="4347455"/>
            <a:ext cx="998555" cy="2143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917" t="5273" r="15009" b="5596"/>
          <a:stretch/>
        </p:blipFill>
        <p:spPr>
          <a:xfrm rot="1817195">
            <a:off x="717605" y="4562162"/>
            <a:ext cx="1533219" cy="182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5739"/>
          <a:stretch/>
        </p:blipFill>
        <p:spPr>
          <a:xfrm>
            <a:off x="5843062" y="1330292"/>
            <a:ext cx="2925222" cy="2163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73660" y="4278685"/>
            <a:ext cx="21227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5400" b="1" cap="none" spc="0" dirty="0" smtClean="0">
                <a:ln w="0"/>
                <a:solidFill>
                  <a:srgbClr val="FF0000"/>
                </a:solidFill>
              </a:rPr>
              <a:t>120 </a:t>
            </a:r>
            <a:endParaRPr lang="en-US" sz="5400" b="1" cap="none" spc="0" dirty="0">
              <a:ln w="0"/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062" y="3589299"/>
            <a:ext cx="2925222" cy="30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0017" y="352923"/>
            <a:ext cx="52405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Informacijos analizė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550" y="1027496"/>
            <a:ext cx="420660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35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Klaidų klasifikacija</a:t>
            </a:r>
            <a:endParaRPr lang="en-US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95388" y="1027496"/>
            <a:ext cx="251703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3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Diagramos</a:t>
            </a:r>
            <a:r>
              <a:rPr lang="lt-LT" sz="3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ews Time Romane"/>
              </a:rPr>
              <a:t> </a:t>
            </a:r>
            <a:endParaRPr lang="en-US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News Time Roman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18" y="1658438"/>
            <a:ext cx="3472895" cy="2665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294" y="4366967"/>
            <a:ext cx="2557345" cy="209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2" t="4368" r="16302" b="2843"/>
          <a:stretch/>
        </p:blipFill>
        <p:spPr>
          <a:xfrm rot="5400000">
            <a:off x="436361" y="1910161"/>
            <a:ext cx="4785434" cy="432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6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157</TotalTime>
  <Words>554</Words>
  <Application>Microsoft Office PowerPoint</Application>
  <PresentationFormat>On-screen Show (4:3)</PresentationFormat>
  <Paragraphs>160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Comic Sans MS</vt:lpstr>
      <vt:lpstr>Corbel</vt:lpstr>
      <vt:lpstr>Courier New</vt:lpstr>
      <vt:lpstr>News Time Romane</vt:lpstr>
      <vt:lpstr>Times New Roman</vt:lpstr>
      <vt:lpstr>Basis</vt:lpstr>
      <vt:lpstr>Steam projektas Vdu ,,AtžalynO“ progimnazija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projektas Vdu ,,AtžalynO“ progimnazija</dc:title>
  <dc:creator>Lauryna</dc:creator>
  <cp:lastModifiedBy>Mokytojas</cp:lastModifiedBy>
  <cp:revision>18</cp:revision>
  <cp:lastPrinted>2024-06-12T11:29:57Z</cp:lastPrinted>
  <dcterms:created xsi:type="dcterms:W3CDTF">2024-05-26T17:15:05Z</dcterms:created>
  <dcterms:modified xsi:type="dcterms:W3CDTF">2024-06-12T11:43:54Z</dcterms:modified>
</cp:coreProperties>
</file>