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9" r:id="rId7"/>
    <p:sldId id="261" r:id="rId8"/>
    <p:sldId id="262" r:id="rId9"/>
    <p:sldId id="263" r:id="rId10"/>
    <p:sldId id="267" r:id="rId11"/>
    <p:sldId id="264" r:id="rId12"/>
    <p:sldId id="265" r:id="rId13"/>
    <p:sldId id="268"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Knyga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Knyga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766950968314695E-2"/>
          <c:y val="1.4102481234534755E-2"/>
          <c:w val="0.97123304903168528"/>
          <c:h val="0.93841579530933805"/>
        </c:manualLayout>
      </c:layout>
      <c:barChart>
        <c:barDir val="col"/>
        <c:grouping val="clustered"/>
        <c:varyColors val="0"/>
        <c:ser>
          <c:idx val="0"/>
          <c:order val="0"/>
          <c:tx>
            <c:strRef>
              <c:f>Lapas2!$D$4</c:f>
              <c:strCache>
                <c:ptCount val="1"/>
                <c:pt idx="0">
                  <c:v>Taip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Lapas2!$C$5:$C$18</c:f>
              <c:strCache>
                <c:ptCount val="14"/>
                <c:pt idx="0">
                  <c:v>5A</c:v>
                </c:pt>
                <c:pt idx="1">
                  <c:v>5B</c:v>
                </c:pt>
                <c:pt idx="2">
                  <c:v>5C</c:v>
                </c:pt>
                <c:pt idx="3">
                  <c:v>6A</c:v>
                </c:pt>
                <c:pt idx="4">
                  <c:v>6B</c:v>
                </c:pt>
                <c:pt idx="5">
                  <c:v>6C</c:v>
                </c:pt>
                <c:pt idx="6">
                  <c:v>6D</c:v>
                </c:pt>
                <c:pt idx="7">
                  <c:v>7A</c:v>
                </c:pt>
                <c:pt idx="8">
                  <c:v>7B</c:v>
                </c:pt>
                <c:pt idx="9">
                  <c:v>7C</c:v>
                </c:pt>
                <c:pt idx="10">
                  <c:v>8A</c:v>
                </c:pt>
                <c:pt idx="11">
                  <c:v>8B</c:v>
                </c:pt>
                <c:pt idx="12">
                  <c:v>8C</c:v>
                </c:pt>
                <c:pt idx="13">
                  <c:v>8D</c:v>
                </c:pt>
              </c:strCache>
            </c:strRef>
          </c:cat>
          <c:val>
            <c:numRef>
              <c:f>Lapas2!$D$5:$D$18</c:f>
              <c:numCache>
                <c:formatCode>General</c:formatCode>
                <c:ptCount val="14"/>
                <c:pt idx="0">
                  <c:v>17</c:v>
                </c:pt>
                <c:pt idx="1">
                  <c:v>20</c:v>
                </c:pt>
                <c:pt idx="2">
                  <c:v>16</c:v>
                </c:pt>
                <c:pt idx="3">
                  <c:v>13</c:v>
                </c:pt>
                <c:pt idx="4">
                  <c:v>16</c:v>
                </c:pt>
                <c:pt idx="5">
                  <c:v>10</c:v>
                </c:pt>
                <c:pt idx="6">
                  <c:v>19</c:v>
                </c:pt>
                <c:pt idx="7">
                  <c:v>16</c:v>
                </c:pt>
                <c:pt idx="8">
                  <c:v>16</c:v>
                </c:pt>
                <c:pt idx="9">
                  <c:v>13</c:v>
                </c:pt>
                <c:pt idx="10">
                  <c:v>13</c:v>
                </c:pt>
                <c:pt idx="11">
                  <c:v>12</c:v>
                </c:pt>
                <c:pt idx="12">
                  <c:v>11</c:v>
                </c:pt>
                <c:pt idx="13">
                  <c:v>12</c:v>
                </c:pt>
              </c:numCache>
            </c:numRef>
          </c:val>
          <c:extLst>
            <c:ext xmlns:c16="http://schemas.microsoft.com/office/drawing/2014/chart" uri="{C3380CC4-5D6E-409C-BE32-E72D297353CC}">
              <c16:uniqueId val="{00000000-F1DC-47B8-ADD5-3496C08FAF1F}"/>
            </c:ext>
          </c:extLst>
        </c:ser>
        <c:ser>
          <c:idx val="1"/>
          <c:order val="1"/>
          <c:tx>
            <c:strRef>
              <c:f>Lapas2!$E$4</c:f>
              <c:strCache>
                <c:ptCount val="1"/>
                <c:pt idx="0">
                  <c:v>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Lapas2!$C$5:$C$18</c:f>
              <c:strCache>
                <c:ptCount val="14"/>
                <c:pt idx="0">
                  <c:v>5A</c:v>
                </c:pt>
                <c:pt idx="1">
                  <c:v>5B</c:v>
                </c:pt>
                <c:pt idx="2">
                  <c:v>5C</c:v>
                </c:pt>
                <c:pt idx="3">
                  <c:v>6A</c:v>
                </c:pt>
                <c:pt idx="4">
                  <c:v>6B</c:v>
                </c:pt>
                <c:pt idx="5">
                  <c:v>6C</c:v>
                </c:pt>
                <c:pt idx="6">
                  <c:v>6D</c:v>
                </c:pt>
                <c:pt idx="7">
                  <c:v>7A</c:v>
                </c:pt>
                <c:pt idx="8">
                  <c:v>7B</c:v>
                </c:pt>
                <c:pt idx="9">
                  <c:v>7C</c:v>
                </c:pt>
                <c:pt idx="10">
                  <c:v>8A</c:v>
                </c:pt>
                <c:pt idx="11">
                  <c:v>8B</c:v>
                </c:pt>
                <c:pt idx="12">
                  <c:v>8C</c:v>
                </c:pt>
                <c:pt idx="13">
                  <c:v>8D</c:v>
                </c:pt>
              </c:strCache>
            </c:strRef>
          </c:cat>
          <c:val>
            <c:numRef>
              <c:f>Lapas2!$E$5:$E$18</c:f>
              <c:numCache>
                <c:formatCode>General</c:formatCode>
                <c:ptCount val="14"/>
                <c:pt idx="0">
                  <c:v>0</c:v>
                </c:pt>
                <c:pt idx="1">
                  <c:v>0</c:v>
                </c:pt>
                <c:pt idx="2">
                  <c:v>1</c:v>
                </c:pt>
                <c:pt idx="3">
                  <c:v>0</c:v>
                </c:pt>
                <c:pt idx="4">
                  <c:v>1</c:v>
                </c:pt>
                <c:pt idx="5">
                  <c:v>0</c:v>
                </c:pt>
                <c:pt idx="6">
                  <c:v>2</c:v>
                </c:pt>
                <c:pt idx="7">
                  <c:v>1</c:v>
                </c:pt>
                <c:pt idx="8">
                  <c:v>1</c:v>
                </c:pt>
                <c:pt idx="9">
                  <c:v>1</c:v>
                </c:pt>
                <c:pt idx="10">
                  <c:v>0</c:v>
                </c:pt>
                <c:pt idx="11">
                  <c:v>2</c:v>
                </c:pt>
                <c:pt idx="12">
                  <c:v>0</c:v>
                </c:pt>
                <c:pt idx="13">
                  <c:v>1</c:v>
                </c:pt>
              </c:numCache>
            </c:numRef>
          </c:val>
          <c:extLst>
            <c:ext xmlns:c16="http://schemas.microsoft.com/office/drawing/2014/chart" uri="{C3380CC4-5D6E-409C-BE32-E72D297353CC}">
              <c16:uniqueId val="{00000001-F1DC-47B8-ADD5-3496C08FAF1F}"/>
            </c:ext>
          </c:extLst>
        </c:ser>
        <c:ser>
          <c:idx val="2"/>
          <c:order val="2"/>
          <c:tx>
            <c:strRef>
              <c:f>Lapas2!$F$4</c:f>
              <c:strCache>
                <c:ptCount val="1"/>
                <c:pt idx="0">
                  <c:v>Galbūt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Lapas2!$C$5:$C$18</c:f>
              <c:strCache>
                <c:ptCount val="14"/>
                <c:pt idx="0">
                  <c:v>5A</c:v>
                </c:pt>
                <c:pt idx="1">
                  <c:v>5B</c:v>
                </c:pt>
                <c:pt idx="2">
                  <c:v>5C</c:v>
                </c:pt>
                <c:pt idx="3">
                  <c:v>6A</c:v>
                </c:pt>
                <c:pt idx="4">
                  <c:v>6B</c:v>
                </c:pt>
                <c:pt idx="5">
                  <c:v>6C</c:v>
                </c:pt>
                <c:pt idx="6">
                  <c:v>6D</c:v>
                </c:pt>
                <c:pt idx="7">
                  <c:v>7A</c:v>
                </c:pt>
                <c:pt idx="8">
                  <c:v>7B</c:v>
                </c:pt>
                <c:pt idx="9">
                  <c:v>7C</c:v>
                </c:pt>
                <c:pt idx="10">
                  <c:v>8A</c:v>
                </c:pt>
                <c:pt idx="11">
                  <c:v>8B</c:v>
                </c:pt>
                <c:pt idx="12">
                  <c:v>8C</c:v>
                </c:pt>
                <c:pt idx="13">
                  <c:v>8D</c:v>
                </c:pt>
              </c:strCache>
            </c:strRef>
          </c:cat>
          <c:val>
            <c:numRef>
              <c:f>Lapas2!$F$5:$F$18</c:f>
              <c:numCache>
                <c:formatCode>General</c:formatCode>
                <c:ptCount val="14"/>
                <c:pt idx="0">
                  <c:v>7</c:v>
                </c:pt>
                <c:pt idx="1">
                  <c:v>4</c:v>
                </c:pt>
                <c:pt idx="2">
                  <c:v>2</c:v>
                </c:pt>
                <c:pt idx="3">
                  <c:v>5</c:v>
                </c:pt>
                <c:pt idx="4">
                  <c:v>5</c:v>
                </c:pt>
                <c:pt idx="5">
                  <c:v>0</c:v>
                </c:pt>
                <c:pt idx="6">
                  <c:v>0</c:v>
                </c:pt>
                <c:pt idx="7">
                  <c:v>4</c:v>
                </c:pt>
                <c:pt idx="8">
                  <c:v>2</c:v>
                </c:pt>
                <c:pt idx="9">
                  <c:v>3</c:v>
                </c:pt>
                <c:pt idx="10">
                  <c:v>6</c:v>
                </c:pt>
                <c:pt idx="11">
                  <c:v>3</c:v>
                </c:pt>
                <c:pt idx="12">
                  <c:v>0</c:v>
                </c:pt>
                <c:pt idx="13">
                  <c:v>0</c:v>
                </c:pt>
              </c:numCache>
            </c:numRef>
          </c:val>
          <c:extLst>
            <c:ext xmlns:c16="http://schemas.microsoft.com/office/drawing/2014/chart" uri="{C3380CC4-5D6E-409C-BE32-E72D297353CC}">
              <c16:uniqueId val="{00000002-F1DC-47B8-ADD5-3496C08FAF1F}"/>
            </c:ext>
          </c:extLst>
        </c:ser>
        <c:ser>
          <c:idx val="3"/>
          <c:order val="3"/>
          <c:tx>
            <c:strRef>
              <c:f>Lapas2!$G$4</c:f>
              <c:strCache>
                <c:ptCount val="1"/>
                <c:pt idx="0">
                  <c:v>Man nesvarbu</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Lapas2!$C$5:$C$18</c:f>
              <c:strCache>
                <c:ptCount val="14"/>
                <c:pt idx="0">
                  <c:v>5A</c:v>
                </c:pt>
                <c:pt idx="1">
                  <c:v>5B</c:v>
                </c:pt>
                <c:pt idx="2">
                  <c:v>5C</c:v>
                </c:pt>
                <c:pt idx="3">
                  <c:v>6A</c:v>
                </c:pt>
                <c:pt idx="4">
                  <c:v>6B</c:v>
                </c:pt>
                <c:pt idx="5">
                  <c:v>6C</c:v>
                </c:pt>
                <c:pt idx="6">
                  <c:v>6D</c:v>
                </c:pt>
                <c:pt idx="7">
                  <c:v>7A</c:v>
                </c:pt>
                <c:pt idx="8">
                  <c:v>7B</c:v>
                </c:pt>
                <c:pt idx="9">
                  <c:v>7C</c:v>
                </c:pt>
                <c:pt idx="10">
                  <c:v>8A</c:v>
                </c:pt>
                <c:pt idx="11">
                  <c:v>8B</c:v>
                </c:pt>
                <c:pt idx="12">
                  <c:v>8C</c:v>
                </c:pt>
                <c:pt idx="13">
                  <c:v>8D</c:v>
                </c:pt>
              </c:strCache>
            </c:strRef>
          </c:cat>
          <c:val>
            <c:numRef>
              <c:f>Lapas2!$G$5:$G$18</c:f>
              <c:numCache>
                <c:formatCode>General</c:formatCode>
                <c:ptCount val="14"/>
                <c:pt idx="0">
                  <c:v>1</c:v>
                </c:pt>
                <c:pt idx="1">
                  <c:v>1</c:v>
                </c:pt>
                <c:pt idx="2">
                  <c:v>3</c:v>
                </c:pt>
                <c:pt idx="3">
                  <c:v>1</c:v>
                </c:pt>
                <c:pt idx="4">
                  <c:v>0</c:v>
                </c:pt>
                <c:pt idx="5">
                  <c:v>0</c:v>
                </c:pt>
                <c:pt idx="6">
                  <c:v>0</c:v>
                </c:pt>
                <c:pt idx="7">
                  <c:v>2</c:v>
                </c:pt>
                <c:pt idx="8">
                  <c:v>3</c:v>
                </c:pt>
                <c:pt idx="9">
                  <c:v>0</c:v>
                </c:pt>
                <c:pt idx="10">
                  <c:v>5</c:v>
                </c:pt>
                <c:pt idx="11">
                  <c:v>1</c:v>
                </c:pt>
                <c:pt idx="12">
                  <c:v>0</c:v>
                </c:pt>
                <c:pt idx="13">
                  <c:v>2</c:v>
                </c:pt>
              </c:numCache>
            </c:numRef>
          </c:val>
          <c:extLst>
            <c:ext xmlns:c16="http://schemas.microsoft.com/office/drawing/2014/chart" uri="{C3380CC4-5D6E-409C-BE32-E72D297353CC}">
              <c16:uniqueId val="{00000003-F1DC-47B8-ADD5-3496C08FAF1F}"/>
            </c:ext>
          </c:extLst>
        </c:ser>
        <c:ser>
          <c:idx val="4"/>
          <c:order val="4"/>
          <c:tx>
            <c:strRef>
              <c:f>Lapas2!$H$4</c:f>
              <c:strCache>
                <c:ptCount val="1"/>
                <c:pt idx="0">
                  <c:v>Iš viso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Lapas2!$C$5:$C$18</c:f>
              <c:strCache>
                <c:ptCount val="14"/>
                <c:pt idx="0">
                  <c:v>5A</c:v>
                </c:pt>
                <c:pt idx="1">
                  <c:v>5B</c:v>
                </c:pt>
                <c:pt idx="2">
                  <c:v>5C</c:v>
                </c:pt>
                <c:pt idx="3">
                  <c:v>6A</c:v>
                </c:pt>
                <c:pt idx="4">
                  <c:v>6B</c:v>
                </c:pt>
                <c:pt idx="5">
                  <c:v>6C</c:v>
                </c:pt>
                <c:pt idx="6">
                  <c:v>6D</c:v>
                </c:pt>
                <c:pt idx="7">
                  <c:v>7A</c:v>
                </c:pt>
                <c:pt idx="8">
                  <c:v>7B</c:v>
                </c:pt>
                <c:pt idx="9">
                  <c:v>7C</c:v>
                </c:pt>
                <c:pt idx="10">
                  <c:v>8A</c:v>
                </c:pt>
                <c:pt idx="11">
                  <c:v>8B</c:v>
                </c:pt>
                <c:pt idx="12">
                  <c:v>8C</c:v>
                </c:pt>
                <c:pt idx="13">
                  <c:v>8D</c:v>
                </c:pt>
              </c:strCache>
            </c:strRef>
          </c:cat>
          <c:val>
            <c:numRef>
              <c:f>Lapas2!$H$5:$H$18</c:f>
              <c:numCache>
                <c:formatCode>General</c:formatCode>
                <c:ptCount val="14"/>
                <c:pt idx="0">
                  <c:v>25</c:v>
                </c:pt>
                <c:pt idx="1">
                  <c:v>25</c:v>
                </c:pt>
                <c:pt idx="2">
                  <c:v>21</c:v>
                </c:pt>
                <c:pt idx="3">
                  <c:v>19</c:v>
                </c:pt>
                <c:pt idx="4">
                  <c:v>22</c:v>
                </c:pt>
                <c:pt idx="5">
                  <c:v>10</c:v>
                </c:pt>
                <c:pt idx="6">
                  <c:v>21</c:v>
                </c:pt>
                <c:pt idx="7">
                  <c:v>23</c:v>
                </c:pt>
                <c:pt idx="8">
                  <c:v>22</c:v>
                </c:pt>
                <c:pt idx="9">
                  <c:v>17</c:v>
                </c:pt>
                <c:pt idx="10">
                  <c:v>24</c:v>
                </c:pt>
                <c:pt idx="11">
                  <c:v>18</c:v>
                </c:pt>
                <c:pt idx="12">
                  <c:v>11</c:v>
                </c:pt>
                <c:pt idx="13">
                  <c:v>15</c:v>
                </c:pt>
              </c:numCache>
            </c:numRef>
          </c:val>
          <c:extLst>
            <c:ext xmlns:c16="http://schemas.microsoft.com/office/drawing/2014/chart" uri="{C3380CC4-5D6E-409C-BE32-E72D297353CC}">
              <c16:uniqueId val="{00000004-F1DC-47B8-ADD5-3496C08FAF1F}"/>
            </c:ext>
          </c:extLst>
        </c:ser>
        <c:dLbls>
          <c:dLblPos val="outEnd"/>
          <c:showLegendKey val="0"/>
          <c:showVal val="1"/>
          <c:showCatName val="0"/>
          <c:showSerName val="0"/>
          <c:showPercent val="0"/>
          <c:showBubbleSize val="0"/>
        </c:dLbls>
        <c:gapWidth val="219"/>
        <c:overlap val="-27"/>
        <c:axId val="744148016"/>
        <c:axId val="744141776"/>
      </c:barChart>
      <c:catAx>
        <c:axId val="74414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744141776"/>
        <c:crosses val="autoZero"/>
        <c:auto val="1"/>
        <c:lblAlgn val="ctr"/>
        <c:lblOffset val="100"/>
        <c:noMultiLvlLbl val="0"/>
      </c:catAx>
      <c:valAx>
        <c:axId val="74414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74414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96114935174389"/>
          <c:y val="0.19074232111802897"/>
          <c:w val="0.39534026136641176"/>
          <c:h val="0.6441956634758615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B2-4D9D-9832-D51DFD90F5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B2-4D9D-9832-D51DFD90F5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B2-4D9D-9832-D51DFD90F5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B2-4D9D-9832-D51DFD90F50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CB2-4D9D-9832-D51DFD90F50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CB2-4D9D-9832-D51DFD90F502}"/>
              </c:ext>
            </c:extLst>
          </c:dPt>
          <c:dLbls>
            <c:dLbl>
              <c:idx val="0"/>
              <c:layout>
                <c:manualLayout>
                  <c:x val="2.2337817147856518E-2"/>
                  <c:y val="4.674686497521143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B2-4D9D-9832-D51DFD90F502}"/>
                </c:ext>
              </c:extLst>
            </c:dLbl>
            <c:dLbl>
              <c:idx val="1"/>
              <c:layout>
                <c:manualLayout>
                  <c:x val="5.3175853018372701E-3"/>
                  <c:y val="-4.63874307378244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B2-4D9D-9832-D51DFD90F502}"/>
                </c:ext>
              </c:extLst>
            </c:dLbl>
            <c:dLbl>
              <c:idx val="2"/>
              <c:layout>
                <c:manualLayout>
                  <c:x val="4.115485564304462E-3"/>
                  <c:y val="-1.084098862642169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B2-4D9D-9832-D51DFD90F502}"/>
                </c:ext>
              </c:extLst>
            </c:dLbl>
            <c:dLbl>
              <c:idx val="3"/>
              <c:layout>
                <c:manualLayout>
                  <c:x val="-1.7412510936132983E-2"/>
                  <c:y val="2.233559346748314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B2-4D9D-9832-D51DFD90F502}"/>
                </c:ext>
              </c:extLst>
            </c:dLbl>
            <c:dLbl>
              <c:idx val="4"/>
              <c:layout>
                <c:manualLayout>
                  <c:x val="-3.4852143482064744E-2"/>
                  <c:y val="2.602107028288130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B2-4D9D-9832-D51DFD90F502}"/>
                </c:ext>
              </c:extLst>
            </c:dLbl>
            <c:dLbl>
              <c:idx val="5"/>
              <c:layout>
                <c:manualLayout>
                  <c:x val="2.2026684164479442E-2"/>
                  <c:y val="-0.1000656167979002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CB2-4D9D-9832-D51DFD90F50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Lapas1!$B$1:$G$1</c:f>
              <c:strCache>
                <c:ptCount val="6"/>
                <c:pt idx="0">
                  <c:v>Tik per ilgąsias pertraukas</c:v>
                </c:pt>
                <c:pt idx="1">
                  <c:v>Per visas pertraukas</c:v>
                </c:pt>
                <c:pt idx="2">
                  <c:v>Po pamokų</c:v>
                </c:pt>
                <c:pt idx="3">
                  <c:v>Beveik niekada</c:v>
                </c:pt>
                <c:pt idx="4">
                  <c:v>Kita</c:v>
                </c:pt>
                <c:pt idx="5">
                  <c:v>Iš viso</c:v>
                </c:pt>
              </c:strCache>
            </c:strRef>
          </c:cat>
          <c:val>
            <c:numRef>
              <c:f>Lapas1!$B$16:$G$16</c:f>
              <c:numCache>
                <c:formatCode>General</c:formatCode>
                <c:ptCount val="6"/>
                <c:pt idx="0">
                  <c:v>117</c:v>
                </c:pt>
                <c:pt idx="1">
                  <c:v>99</c:v>
                </c:pt>
                <c:pt idx="2">
                  <c:v>12</c:v>
                </c:pt>
                <c:pt idx="3">
                  <c:v>22</c:v>
                </c:pt>
                <c:pt idx="4">
                  <c:v>16</c:v>
                </c:pt>
                <c:pt idx="5">
                  <c:v>275</c:v>
                </c:pt>
              </c:numCache>
            </c:numRef>
          </c:val>
          <c:extLst>
            <c:ext xmlns:c16="http://schemas.microsoft.com/office/drawing/2014/chart" uri="{C3380CC4-5D6E-409C-BE32-E72D297353CC}">
              <c16:uniqueId val="{0000000C-8CB2-4D9D-9832-D51DFD90F50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lgn="just">
        <a:defRPr/>
      </a:pPr>
      <a:endParaRPr lang="lt-L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Content Placeholder 2"/>
        <cdr:cNvSpPr>
          <a:spLocks xmlns:a="http://schemas.openxmlformats.org/drawingml/2006/main" noGrp="1"/>
        </cdr:cNvSpPr>
      </cdr:nvSpPr>
      <cdr:spPr>
        <a:xfrm xmlns:a="http://schemas.openxmlformats.org/drawingml/2006/main">
          <a:off x="1154112" y="2103718"/>
          <a:ext cx="8946541" cy="4195481"/>
        </a:xfrm>
        <a:prstGeom xmlns:a="http://schemas.openxmlformats.org/drawingml/2006/main" prst="rect">
          <a:avLst/>
        </a:prstGeom>
      </cdr:spPr>
      <cdr:txBody>
        <a:bodyPr xmlns:a="http://schemas.openxmlformats.org/drawingml/2006/main" vert="horz" lIns="91440" tIns="45720" rIns="91440" bIns="45720" rtlCol="0">
          <a:normAutofit/>
        </a:bodyPr>
        <a:lstStyle xmlns:a="http://schemas.openxmlformats.org/drawingml/2006/main">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xmlns:a="http://schemas.openxmlformats.org/drawingml/2006/main">
          <a:pPr marL="0" indent="0">
            <a:buNone/>
          </a:pPr>
          <a:endParaRPr lang="en-US"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333B45-F0C7-4AC2-B79F-C295AEA5EA3D}"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23457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F333B45-F0C7-4AC2-B79F-C295AEA5EA3D}"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197553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F333B45-F0C7-4AC2-B79F-C295AEA5EA3D}"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277598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F333B45-F0C7-4AC2-B79F-C295AEA5EA3D}"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264B-4169-4522-ABE6-A20B406AFA9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0284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333B45-F0C7-4AC2-B79F-C295AEA5EA3D}"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2635185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333B45-F0C7-4AC2-B79F-C295AEA5EA3D}" type="datetimeFigureOut">
              <a:rPr lang="en-US" smtClean="0"/>
              <a:t>6/19/2024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51578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333B45-F0C7-4AC2-B79F-C295AEA5EA3D}" type="datetimeFigureOut">
              <a:rPr lang="en-US" smtClean="0"/>
              <a:t>6/19/2024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3840597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33B45-F0C7-4AC2-B79F-C295AEA5EA3D}"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2472958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33B45-F0C7-4AC2-B79F-C295AEA5EA3D}"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7259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F333B45-F0C7-4AC2-B79F-C295AEA5EA3D}"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151130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333B45-F0C7-4AC2-B79F-C295AEA5EA3D}"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202335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333B45-F0C7-4AC2-B79F-C295AEA5EA3D}"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411541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333B45-F0C7-4AC2-B79F-C295AEA5EA3D}" type="datetimeFigureOut">
              <a:rPr lang="en-US" smtClean="0"/>
              <a:t>6/19/2024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13674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F333B45-F0C7-4AC2-B79F-C295AEA5EA3D}" type="datetimeFigureOut">
              <a:rPr lang="en-US" smtClean="0"/>
              <a:t>6/19/2024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22155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333B45-F0C7-4AC2-B79F-C295AEA5EA3D}" type="datetimeFigureOut">
              <a:rPr lang="en-US" smtClean="0"/>
              <a:t>6/19/2024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269488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F333B45-F0C7-4AC2-B79F-C295AEA5EA3D}" type="datetimeFigureOut">
              <a:rPr lang="en-US" smtClean="0"/>
              <a:t>6/19/2024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173207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F333B45-F0C7-4AC2-B79F-C295AEA5EA3D}" type="datetimeFigureOut">
              <a:rPr lang="en-US" smtClean="0"/>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9264B-4169-4522-ABE6-A20B406AFA92}" type="slidenum">
              <a:rPr lang="en-US" smtClean="0"/>
              <a:t>‹#›</a:t>
            </a:fld>
            <a:endParaRPr lang="en-US"/>
          </a:p>
        </p:txBody>
      </p:sp>
    </p:spTree>
    <p:extLst>
      <p:ext uri="{BB962C8B-B14F-4D97-AF65-F5344CB8AC3E}">
        <p14:creationId xmlns:p14="http://schemas.microsoft.com/office/powerpoint/2010/main" val="243097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F333B45-F0C7-4AC2-B79F-C295AEA5EA3D}" type="datetimeFigureOut">
              <a:rPr lang="en-US" smtClean="0"/>
              <a:t>6/19/2024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C69264B-4169-4522-ABE6-A20B406AFA92}" type="slidenum">
              <a:rPr lang="en-US" smtClean="0"/>
              <a:t>‹#›</a:t>
            </a:fld>
            <a:endParaRPr lang="en-US"/>
          </a:p>
        </p:txBody>
      </p:sp>
    </p:spTree>
    <p:extLst>
      <p:ext uri="{BB962C8B-B14F-4D97-AF65-F5344CB8AC3E}">
        <p14:creationId xmlns:p14="http://schemas.microsoft.com/office/powerpoint/2010/main" val="769519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kauno.atzalyno.vidurine.mokykla/photos/10162104124592995/?locale=ms_MY&amp;_rdr" TargetMode="External"/><Relationship Id="rId2" Type="http://schemas.openxmlformats.org/officeDocument/2006/relationships/hyperlink" Target="http://www.krastotvarka.vhost.lt/documents/19%20Poilsio%20aiksteliu%20pri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7468"/>
            <a:ext cx="9144000" cy="2387600"/>
          </a:xfrm>
        </p:spPr>
        <p:txBody>
          <a:bodyPr>
            <a:normAutofit fontScale="90000"/>
          </a:bodyPr>
          <a:lstStyle/>
          <a:p>
            <a:pPr algn="ctr"/>
            <a:r>
              <a:rPr lang="lt-LT" sz="4400" b="1" dirty="0"/>
              <a:t>POILSIO ZONOS MOKINIAMS ĮRENGIMO PROJEKTAS </a:t>
            </a:r>
            <a:br>
              <a:rPr lang="lt-LT" sz="4400" b="1" dirty="0"/>
            </a:br>
            <a:r>
              <a:rPr lang="lt-LT" sz="4400" b="1" dirty="0"/>
              <a:t>VDU „ATŽALYNO“ PROGIMNAZIJOS VIDINIAME KIEME</a:t>
            </a:r>
            <a:endParaRPr lang="en-US" sz="4400" dirty="0"/>
          </a:p>
        </p:txBody>
      </p:sp>
      <p:sp>
        <p:nvSpPr>
          <p:cNvPr id="3" name="Subtitle 2"/>
          <p:cNvSpPr>
            <a:spLocks noGrp="1"/>
          </p:cNvSpPr>
          <p:nvPr>
            <p:ph type="subTitle" idx="1"/>
          </p:nvPr>
        </p:nvSpPr>
        <p:spPr>
          <a:xfrm>
            <a:off x="1404335" y="4004296"/>
            <a:ext cx="9693155" cy="2255188"/>
          </a:xfrm>
        </p:spPr>
        <p:txBody>
          <a:bodyPr>
            <a:normAutofit/>
          </a:bodyPr>
          <a:lstStyle/>
          <a:p>
            <a:r>
              <a:rPr lang="lt-LT" dirty="0"/>
              <a:t>Pristato:</a:t>
            </a:r>
          </a:p>
          <a:p>
            <a:r>
              <a:rPr lang="lt-LT" dirty="0"/>
              <a:t>Matas Cickevičius, Tadas Lesmonavičius, Rokas Matulaitis, Adrijus Mikučionis,  Auksė Tamulevičiūtė, Ąžuolas Zavadskis</a:t>
            </a:r>
          </a:p>
          <a:p>
            <a:endParaRPr lang="lt-LT" dirty="0"/>
          </a:p>
          <a:p>
            <a:r>
              <a:rPr lang="lt-LT" dirty="0"/>
              <a:t>Projektinio darbo vadovės Diana Karčiauskė ir Daiva Andriūnienė</a:t>
            </a:r>
            <a:endParaRPr lang="en-US" dirty="0"/>
          </a:p>
          <a:p>
            <a:endParaRPr lang="en-US" dirty="0"/>
          </a:p>
        </p:txBody>
      </p:sp>
    </p:spTree>
    <p:extLst>
      <p:ext uri="{BB962C8B-B14F-4D97-AF65-F5344CB8AC3E}">
        <p14:creationId xmlns:p14="http://schemas.microsoft.com/office/powerpoint/2010/main" val="100072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Maketas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9538" y="2227811"/>
            <a:ext cx="5667786" cy="418000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491" y="2227811"/>
            <a:ext cx="5354772" cy="4180001"/>
          </a:xfrm>
          <a:prstGeom prst="rect">
            <a:avLst/>
          </a:prstGeom>
        </p:spPr>
      </p:pic>
      <p:sp>
        <p:nvSpPr>
          <p:cNvPr id="7" name="Rectangle 6"/>
          <p:cNvSpPr/>
          <p:nvPr/>
        </p:nvSpPr>
        <p:spPr>
          <a:xfrm>
            <a:off x="9293629" y="6407812"/>
            <a:ext cx="2543695" cy="325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lt-LT" dirty="0"/>
              <a:t>MASTELIS 3:200</a:t>
            </a:r>
            <a:endParaRPr lang="en-US" dirty="0"/>
          </a:p>
        </p:txBody>
      </p:sp>
    </p:spTree>
    <p:extLst>
      <p:ext uri="{BB962C8B-B14F-4D97-AF65-F5344CB8AC3E}">
        <p14:creationId xmlns:p14="http://schemas.microsoft.com/office/powerpoint/2010/main" val="229996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IŠVADOS</a:t>
            </a:r>
            <a:endParaRPr lang="en-US" dirty="0"/>
          </a:p>
        </p:txBody>
      </p:sp>
      <p:sp>
        <p:nvSpPr>
          <p:cNvPr id="3" name="Content Placeholder 2"/>
          <p:cNvSpPr>
            <a:spLocks noGrp="1"/>
          </p:cNvSpPr>
          <p:nvPr>
            <p:ph idx="1"/>
          </p:nvPr>
        </p:nvSpPr>
        <p:spPr>
          <a:xfrm>
            <a:off x="646111" y="1238596"/>
            <a:ext cx="10606088" cy="5253644"/>
          </a:xfrm>
        </p:spPr>
        <p:txBody>
          <a:bodyPr>
            <a:normAutofit fontScale="92500" lnSpcReduction="20000"/>
          </a:bodyPr>
          <a:lstStyle/>
          <a:p>
            <a:pPr lvl="0"/>
            <a:r>
              <a:rPr lang="lt-LT" sz="2600" dirty="0"/>
              <a:t>Moksleivių pritarimas poilsio zonai: 75</a:t>
            </a:r>
            <a:r>
              <a:rPr lang="en-US" sz="2600" dirty="0"/>
              <a:t>%</a:t>
            </a:r>
            <a:r>
              <a:rPr lang="lt-LT" sz="2600" dirty="0"/>
              <a:t>.</a:t>
            </a:r>
            <a:endParaRPr lang="en-US" sz="2600" dirty="0"/>
          </a:p>
          <a:p>
            <a:pPr lvl="0"/>
            <a:r>
              <a:rPr lang="lt-LT" sz="2600" dirty="0"/>
              <a:t>Moksleiviai dažniausiai naudosis poilsio zona per ilgąsias pertraukas: 43%.</a:t>
            </a:r>
            <a:endParaRPr lang="en-US" sz="2600" dirty="0"/>
          </a:p>
          <a:p>
            <a:pPr lvl="0"/>
            <a:r>
              <a:rPr lang="lt-LT" sz="2600" dirty="0"/>
              <a:t>Daugiausia moksleiviai pageidauja suoliukų: 52 </a:t>
            </a:r>
            <a:r>
              <a:rPr lang="en-US" sz="2600" dirty="0"/>
              <a:t>%</a:t>
            </a:r>
          </a:p>
          <a:p>
            <a:pPr lvl="0"/>
            <a:r>
              <a:rPr lang="en-US" sz="2600" dirty="0" err="1"/>
              <a:t>Taip</a:t>
            </a:r>
            <a:r>
              <a:rPr lang="en-US" sz="2600" dirty="0"/>
              <a:t> pat </a:t>
            </a:r>
            <a:r>
              <a:rPr lang="en-US" sz="2600" dirty="0" err="1"/>
              <a:t>daug</a:t>
            </a:r>
            <a:r>
              <a:rPr lang="en-US" sz="2600" dirty="0"/>
              <a:t> </a:t>
            </a:r>
            <a:r>
              <a:rPr lang="en-US" sz="2600" dirty="0" err="1"/>
              <a:t>pageidauja</a:t>
            </a:r>
            <a:r>
              <a:rPr lang="en-US" sz="2600" dirty="0"/>
              <a:t> </a:t>
            </a:r>
            <a:r>
              <a:rPr lang="en-US" sz="2600" dirty="0" err="1"/>
              <a:t>karstyni</a:t>
            </a:r>
            <a:r>
              <a:rPr lang="lt-LT" sz="2600" dirty="0"/>
              <a:t>ų: 36%, stalų: 31%.</a:t>
            </a:r>
            <a:endParaRPr lang="en-US" sz="2600" dirty="0"/>
          </a:p>
          <a:p>
            <a:pPr lvl="0"/>
            <a:r>
              <a:rPr lang="lt-LT" sz="2600" dirty="0"/>
              <a:t>Iš viso atsakė 275 mokiniai.</a:t>
            </a:r>
          </a:p>
          <a:p>
            <a:pPr marL="0" lvl="0" indent="0">
              <a:buNone/>
            </a:pPr>
            <a:endParaRPr lang="lt-LT" sz="2600" dirty="0"/>
          </a:p>
          <a:p>
            <a:pPr>
              <a:buFont typeface="Wingdings" panose="05000000000000000000" pitchFamily="2" charset="2"/>
              <a:buChar char="v"/>
            </a:pPr>
            <a:r>
              <a:rPr lang="lt-LT" sz="2600" dirty="0"/>
              <a:t>Atlikę projektinį darbą sužinojome, kaip iš popieriaus sukurti mokyklos maketą, išmokome daug funkcijų per „MS Excel“ ir „MS Word“ programas. Suradome daug informacijos, apklausinėjome mokinius, dalyvavome susitikimuose ir siūlėme idėjas. </a:t>
            </a:r>
          </a:p>
          <a:p>
            <a:pPr>
              <a:buFont typeface="Wingdings" panose="05000000000000000000" pitchFamily="2" charset="2"/>
              <a:buChar char="v"/>
            </a:pPr>
            <a:r>
              <a:rPr lang="lt-LT" sz="2600" dirty="0"/>
              <a:t>Rekomenduotume daugiau suoliukų, stalų, </a:t>
            </a:r>
            <a:r>
              <a:rPr lang="lt-LT" sz="2600" dirty="0" err="1"/>
              <a:t>karstynių</a:t>
            </a:r>
            <a:r>
              <a:rPr lang="lt-LT" sz="2600" dirty="0"/>
              <a:t>.</a:t>
            </a:r>
            <a:endParaRPr lang="en-US" sz="2600" dirty="0"/>
          </a:p>
          <a:p>
            <a:pPr>
              <a:buFont typeface="Wingdings" panose="05000000000000000000" pitchFamily="2" charset="2"/>
              <a:buChar char="v"/>
            </a:pPr>
            <a:r>
              <a:rPr lang="lt-LT" sz="2600" dirty="0"/>
              <a:t>Manome, kad mokiniai galėtų dažniau išeiti į lauką ir linksmai leisti laiką lauke, bendrauti.</a:t>
            </a:r>
            <a:endParaRPr lang="en-US" sz="2600" dirty="0"/>
          </a:p>
          <a:p>
            <a:pPr marL="0" lvl="0" indent="0">
              <a:buNone/>
            </a:pPr>
            <a:endParaRPr lang="en-US" sz="2800" dirty="0"/>
          </a:p>
        </p:txBody>
      </p:sp>
    </p:spTree>
    <p:extLst>
      <p:ext uri="{BB962C8B-B14F-4D97-AF65-F5344CB8AC3E}">
        <p14:creationId xmlns:p14="http://schemas.microsoft.com/office/powerpoint/2010/main" val="79554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Žodynėlis</a:t>
            </a:r>
            <a:endParaRPr lang="en-US" dirty="0"/>
          </a:p>
        </p:txBody>
      </p:sp>
      <p:sp>
        <p:nvSpPr>
          <p:cNvPr id="3" name="Content Placeholder 2"/>
          <p:cNvSpPr>
            <a:spLocks noGrp="1"/>
          </p:cNvSpPr>
          <p:nvPr>
            <p:ph idx="1"/>
          </p:nvPr>
        </p:nvSpPr>
        <p:spPr>
          <a:xfrm>
            <a:off x="1103312" y="2052918"/>
            <a:ext cx="8946541" cy="4530762"/>
          </a:xfrm>
        </p:spPr>
        <p:txBody>
          <a:bodyPr>
            <a:normAutofit/>
          </a:bodyPr>
          <a:lstStyle/>
          <a:p>
            <a:pPr lvl="0"/>
            <a:r>
              <a:rPr lang="lt-LT" dirty="0"/>
              <a:t>Užgaidos – laukimas, atidėtas laikas.</a:t>
            </a:r>
            <a:endParaRPr lang="en-US" dirty="0"/>
          </a:p>
          <a:p>
            <a:pPr lvl="0"/>
            <a:r>
              <a:rPr lang="lt-LT" dirty="0"/>
              <a:t>Maketas – </a:t>
            </a:r>
            <a:r>
              <a:rPr lang="en-US" dirty="0" err="1"/>
              <a:t>sumažintas</a:t>
            </a:r>
            <a:r>
              <a:rPr lang="en-US" dirty="0"/>
              <a:t> </a:t>
            </a:r>
            <a:r>
              <a:rPr lang="en-US" dirty="0" err="1"/>
              <a:t>tūrinės</a:t>
            </a:r>
            <a:r>
              <a:rPr lang="en-US" dirty="0"/>
              <a:t> </a:t>
            </a:r>
            <a:r>
              <a:rPr lang="en-US" dirty="0" err="1"/>
              <a:t>erdvinės</a:t>
            </a:r>
            <a:r>
              <a:rPr lang="en-US" dirty="0"/>
              <a:t> </a:t>
            </a:r>
            <a:r>
              <a:rPr lang="en-US" dirty="0" err="1"/>
              <a:t>kompozicijos</a:t>
            </a:r>
            <a:r>
              <a:rPr lang="en-US" dirty="0"/>
              <a:t> </a:t>
            </a:r>
            <a:r>
              <a:rPr lang="en-US" dirty="0" err="1"/>
              <a:t>kūrinio</a:t>
            </a:r>
            <a:r>
              <a:rPr lang="en-US" dirty="0"/>
              <a:t> </a:t>
            </a:r>
            <a:r>
              <a:rPr lang="en-US" dirty="0" err="1"/>
              <a:t>modelis</a:t>
            </a:r>
            <a:r>
              <a:rPr lang="en-US" dirty="0"/>
              <a:t>. </a:t>
            </a:r>
          </a:p>
          <a:p>
            <a:pPr lvl="0"/>
            <a:r>
              <a:rPr lang="lt-LT" dirty="0"/>
              <a:t>Diagrama – </a:t>
            </a:r>
            <a:r>
              <a:rPr lang="en-US" dirty="0" err="1"/>
              <a:t>grafinis</a:t>
            </a:r>
            <a:r>
              <a:rPr lang="en-US" dirty="0"/>
              <a:t> </a:t>
            </a:r>
            <a:r>
              <a:rPr lang="en-US" dirty="0" err="1"/>
              <a:t>vaizdas</a:t>
            </a:r>
            <a:r>
              <a:rPr lang="en-US" dirty="0"/>
              <a:t>, </a:t>
            </a:r>
            <a:r>
              <a:rPr lang="en-US" dirty="0" err="1"/>
              <a:t>rodantis</a:t>
            </a:r>
            <a:r>
              <a:rPr lang="en-US" dirty="0"/>
              <a:t> </a:t>
            </a:r>
            <a:r>
              <a:rPr lang="en-US" dirty="0" err="1"/>
              <a:t>įvairių</a:t>
            </a:r>
            <a:r>
              <a:rPr lang="en-US" dirty="0"/>
              <a:t> </a:t>
            </a:r>
            <a:r>
              <a:rPr lang="en-US" dirty="0" err="1"/>
              <a:t>dydžių</a:t>
            </a:r>
            <a:r>
              <a:rPr lang="en-US" dirty="0"/>
              <a:t> </a:t>
            </a:r>
            <a:r>
              <a:rPr lang="en-US" dirty="0" err="1"/>
              <a:t>santykį</a:t>
            </a:r>
            <a:r>
              <a:rPr lang="en-US" dirty="0"/>
              <a:t> </a:t>
            </a:r>
            <a:r>
              <a:rPr lang="en-US" dirty="0" err="1"/>
              <a:t>ar</a:t>
            </a:r>
            <a:r>
              <a:rPr lang="en-US" dirty="0"/>
              <a:t> </a:t>
            </a:r>
            <a:r>
              <a:rPr lang="en-US" dirty="0" err="1"/>
              <a:t>kitimą</a:t>
            </a:r>
            <a:r>
              <a:rPr lang="en-US" dirty="0"/>
              <a:t>.  </a:t>
            </a:r>
          </a:p>
          <a:p>
            <a:pPr lvl="0"/>
            <a:r>
              <a:rPr lang="en-US" dirty="0" err="1"/>
              <a:t>Hamakas</a:t>
            </a:r>
            <a:r>
              <a:rPr lang="en-US" dirty="0"/>
              <a:t> – </a:t>
            </a:r>
            <a:r>
              <a:rPr lang="en-US" dirty="0" err="1"/>
              <a:t>nesudėtingas</a:t>
            </a:r>
            <a:r>
              <a:rPr lang="en-US" dirty="0"/>
              <a:t> </a:t>
            </a:r>
            <a:r>
              <a:rPr lang="en-US" dirty="0" err="1"/>
              <a:t>įrenginys</a:t>
            </a:r>
            <a:r>
              <a:rPr lang="en-US" dirty="0"/>
              <a:t>, </a:t>
            </a:r>
            <a:r>
              <a:rPr lang="en-US" dirty="0" err="1"/>
              <a:t>skirtas</a:t>
            </a:r>
            <a:r>
              <a:rPr lang="lt-LT" dirty="0"/>
              <a:t> miegojimui, gulėjimui.</a:t>
            </a:r>
            <a:r>
              <a:rPr lang="en-US" dirty="0"/>
              <a:t> Tai </a:t>
            </a:r>
            <a:r>
              <a:rPr lang="en-US" dirty="0" err="1"/>
              <a:t>tvirto</a:t>
            </a:r>
            <a:r>
              <a:rPr lang="en-US" dirty="0"/>
              <a:t> </a:t>
            </a:r>
            <a:r>
              <a:rPr lang="en-US" dirty="0" err="1"/>
              <a:t>audeklo</a:t>
            </a:r>
            <a:r>
              <a:rPr lang="en-US" dirty="0"/>
              <a:t> </a:t>
            </a:r>
            <a:r>
              <a:rPr lang="en-US" dirty="0" err="1"/>
              <a:t>arba</a:t>
            </a:r>
            <a:r>
              <a:rPr lang="en-US" dirty="0"/>
              <a:t> </a:t>
            </a:r>
            <a:r>
              <a:rPr lang="en-US" dirty="0" err="1"/>
              <a:t>tinklo</a:t>
            </a:r>
            <a:r>
              <a:rPr lang="en-US" dirty="0"/>
              <a:t> </a:t>
            </a:r>
            <a:r>
              <a:rPr lang="en-US" dirty="0" err="1"/>
              <a:t>gabalas</a:t>
            </a:r>
            <a:r>
              <a:rPr lang="en-US" dirty="0"/>
              <a:t>, </a:t>
            </a:r>
            <a:r>
              <a:rPr lang="en-US" dirty="0" err="1"/>
              <a:t>kurio</a:t>
            </a:r>
            <a:r>
              <a:rPr lang="en-US" dirty="0"/>
              <a:t> </a:t>
            </a:r>
            <a:r>
              <a:rPr lang="en-US" dirty="0" err="1"/>
              <a:t>abiejuose</a:t>
            </a:r>
            <a:r>
              <a:rPr lang="en-US" dirty="0"/>
              <a:t> </a:t>
            </a:r>
            <a:r>
              <a:rPr lang="en-US" dirty="0" err="1"/>
              <a:t>galuose</a:t>
            </a:r>
            <a:r>
              <a:rPr lang="en-US" dirty="0"/>
              <a:t> </a:t>
            </a:r>
            <a:r>
              <a:rPr lang="en-US" dirty="0" err="1"/>
              <a:t>pritvirtinti</a:t>
            </a:r>
            <a:r>
              <a:rPr lang="en-US" dirty="0"/>
              <a:t> </a:t>
            </a:r>
            <a:r>
              <a:rPr lang="en-US" dirty="0" err="1"/>
              <a:t>skersiniai</a:t>
            </a:r>
            <a:r>
              <a:rPr lang="en-US" dirty="0"/>
              <a:t>, o </a:t>
            </a:r>
            <a:r>
              <a:rPr lang="en-US" dirty="0" err="1"/>
              <a:t>prie</a:t>
            </a:r>
            <a:r>
              <a:rPr lang="en-US" dirty="0"/>
              <a:t> </a:t>
            </a:r>
            <a:r>
              <a:rPr lang="en-US" dirty="0" err="1"/>
              <a:t>šių</a:t>
            </a:r>
            <a:r>
              <a:rPr lang="en-US" dirty="0"/>
              <a:t> </a:t>
            </a:r>
            <a:r>
              <a:rPr lang="lt-LT" dirty="0"/>
              <a:t>virvės</a:t>
            </a:r>
            <a:r>
              <a:rPr lang="en-US" dirty="0"/>
              <a:t>. </a:t>
            </a:r>
          </a:p>
          <a:p>
            <a:pPr lvl="0"/>
            <a:r>
              <a:rPr lang="en-US" dirty="0"/>
              <a:t>Chill zone - tai </a:t>
            </a:r>
            <a:r>
              <a:rPr lang="en-US" dirty="0" err="1"/>
              <a:t>yra</a:t>
            </a:r>
            <a:r>
              <a:rPr lang="en-US" dirty="0"/>
              <a:t> </a:t>
            </a:r>
            <a:r>
              <a:rPr lang="en-US" dirty="0" err="1"/>
              <a:t>vieta</a:t>
            </a:r>
            <a:r>
              <a:rPr lang="en-US" dirty="0"/>
              <a:t>, </a:t>
            </a:r>
            <a:r>
              <a:rPr lang="en-US" dirty="0" err="1"/>
              <a:t>kur</a:t>
            </a:r>
            <a:r>
              <a:rPr lang="en-US" dirty="0"/>
              <a:t> </a:t>
            </a:r>
            <a:r>
              <a:rPr lang="en-US" dirty="0" err="1"/>
              <a:t>gali</a:t>
            </a:r>
            <a:r>
              <a:rPr lang="en-US" dirty="0"/>
              <a:t> </a:t>
            </a:r>
            <a:r>
              <a:rPr lang="en-US" dirty="0" err="1"/>
              <a:t>pailsėti</a:t>
            </a:r>
            <a:r>
              <a:rPr lang="en-US" dirty="0"/>
              <a:t> </a:t>
            </a:r>
            <a:r>
              <a:rPr lang="en-US" dirty="0" err="1"/>
              <a:t>arba</a:t>
            </a:r>
            <a:r>
              <a:rPr lang="en-US" dirty="0"/>
              <a:t> </a:t>
            </a:r>
            <a:r>
              <a:rPr lang="en-US" dirty="0" err="1"/>
              <a:t>kitaip</a:t>
            </a:r>
            <a:r>
              <a:rPr lang="en-US" dirty="0"/>
              <a:t> </a:t>
            </a:r>
            <a:r>
              <a:rPr lang="en-US" dirty="0" err="1"/>
              <a:t>sakoma</a:t>
            </a:r>
            <a:r>
              <a:rPr lang="en-US" dirty="0"/>
              <a:t> </a:t>
            </a:r>
            <a:r>
              <a:rPr lang="en-US" dirty="0" err="1"/>
              <a:t>pa’chillinti</a:t>
            </a:r>
            <a:r>
              <a:rPr lang="en-US" dirty="0"/>
              <a:t>. </a:t>
            </a:r>
          </a:p>
          <a:p>
            <a:pPr lvl="0"/>
            <a:r>
              <a:rPr lang="en-US" dirty="0"/>
              <a:t>Skate parkas - tai parkas, </a:t>
            </a:r>
            <a:r>
              <a:rPr lang="en-US" dirty="0" err="1"/>
              <a:t>kur</a:t>
            </a:r>
            <a:r>
              <a:rPr lang="en-US" dirty="0"/>
              <a:t> </a:t>
            </a:r>
            <a:r>
              <a:rPr lang="en-US" dirty="0" err="1"/>
              <a:t>gali</a:t>
            </a:r>
            <a:r>
              <a:rPr lang="en-US" dirty="0"/>
              <a:t> </a:t>
            </a:r>
            <a:r>
              <a:rPr lang="en-US" dirty="0" err="1"/>
              <a:t>važiuoti</a:t>
            </a:r>
            <a:r>
              <a:rPr lang="en-US" dirty="0"/>
              <a:t> </a:t>
            </a:r>
            <a:r>
              <a:rPr lang="en-US" dirty="0" err="1"/>
              <a:t>su</a:t>
            </a:r>
            <a:r>
              <a:rPr lang="en-US" dirty="0"/>
              <a:t> </a:t>
            </a:r>
            <a:r>
              <a:rPr lang="en-US" dirty="0" err="1"/>
              <a:t>riedlentėmis</a:t>
            </a:r>
            <a:r>
              <a:rPr lang="en-US" dirty="0"/>
              <a:t>, </a:t>
            </a:r>
            <a:r>
              <a:rPr lang="en-US" dirty="0" err="1"/>
              <a:t>paspirtukais</a:t>
            </a:r>
            <a:r>
              <a:rPr lang="en-US" dirty="0"/>
              <a:t> </a:t>
            </a:r>
            <a:r>
              <a:rPr lang="en-US" dirty="0" err="1"/>
              <a:t>ir</a:t>
            </a:r>
            <a:r>
              <a:rPr lang="en-US" dirty="0"/>
              <a:t> </a:t>
            </a:r>
            <a:r>
              <a:rPr lang="en-US" dirty="0" err="1"/>
              <a:t>bmx’ais</a:t>
            </a:r>
            <a:r>
              <a:rPr lang="en-US" dirty="0"/>
              <a:t>. </a:t>
            </a:r>
          </a:p>
          <a:p>
            <a:pPr lvl="0"/>
            <a:r>
              <a:rPr lang="en-US" dirty="0" err="1"/>
              <a:t>Bmx</a:t>
            </a:r>
            <a:r>
              <a:rPr lang="en-US" dirty="0"/>
              <a:t> - tai </a:t>
            </a:r>
            <a:r>
              <a:rPr lang="en-US" dirty="0" err="1"/>
              <a:t>yra</a:t>
            </a:r>
            <a:r>
              <a:rPr lang="en-US" dirty="0"/>
              <a:t> tam </a:t>
            </a:r>
            <a:r>
              <a:rPr lang="en-US" dirty="0" err="1"/>
              <a:t>tikras</a:t>
            </a:r>
            <a:r>
              <a:rPr lang="en-US" dirty="0"/>
              <a:t> </a:t>
            </a:r>
            <a:r>
              <a:rPr lang="en-US" dirty="0" err="1"/>
              <a:t>dviratis</a:t>
            </a:r>
            <a:r>
              <a:rPr lang="en-US" dirty="0"/>
              <a:t>, </a:t>
            </a:r>
            <a:r>
              <a:rPr lang="en-US" dirty="0" err="1"/>
              <a:t>skirtas</a:t>
            </a:r>
            <a:r>
              <a:rPr lang="en-US" dirty="0"/>
              <a:t> </a:t>
            </a:r>
            <a:r>
              <a:rPr lang="en-US" dirty="0" err="1"/>
              <a:t>važinėti</a:t>
            </a:r>
            <a:r>
              <a:rPr lang="en-US" dirty="0"/>
              <a:t> </a:t>
            </a:r>
            <a:r>
              <a:rPr lang="en-US" dirty="0" err="1"/>
              <a:t>po</a:t>
            </a:r>
            <a:r>
              <a:rPr lang="en-US" dirty="0"/>
              <a:t> </a:t>
            </a:r>
            <a:r>
              <a:rPr lang="en-US" dirty="0" err="1"/>
              <a:t>gatves</a:t>
            </a:r>
            <a:r>
              <a:rPr lang="en-US" dirty="0"/>
              <a:t> </a:t>
            </a:r>
            <a:r>
              <a:rPr lang="en-US" dirty="0" err="1"/>
              <a:t>ir</a:t>
            </a:r>
            <a:r>
              <a:rPr lang="en-US" dirty="0"/>
              <a:t> </a:t>
            </a:r>
            <a:r>
              <a:rPr lang="en-US" dirty="0" err="1"/>
              <a:t>daryti</a:t>
            </a:r>
            <a:r>
              <a:rPr lang="en-US" dirty="0"/>
              <a:t> </a:t>
            </a:r>
            <a:r>
              <a:rPr lang="en-US" dirty="0" err="1"/>
              <a:t>įvairius</a:t>
            </a:r>
            <a:r>
              <a:rPr lang="en-US" dirty="0"/>
              <a:t> </a:t>
            </a:r>
            <a:r>
              <a:rPr lang="en-US" dirty="0" err="1"/>
              <a:t>triukus</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5389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Naudota literatūra</a:t>
            </a:r>
            <a:endParaRPr lang="en-US" dirty="0"/>
          </a:p>
        </p:txBody>
      </p:sp>
      <p:sp>
        <p:nvSpPr>
          <p:cNvPr id="3" name="Content Placeholder 2"/>
          <p:cNvSpPr>
            <a:spLocks noGrp="1"/>
          </p:cNvSpPr>
          <p:nvPr>
            <p:ph idx="1"/>
          </p:nvPr>
        </p:nvSpPr>
        <p:spPr/>
        <p:txBody>
          <a:bodyPr/>
          <a:lstStyle/>
          <a:p>
            <a:pPr lvl="0"/>
            <a:r>
              <a:rPr lang="lt-LT" dirty="0" err="1"/>
              <a:t>Matijošaitienė</a:t>
            </a:r>
            <a:r>
              <a:rPr lang="lt-LT" dirty="0"/>
              <a:t> / Miestų želdynų formavimas 2013 1(10) 172–18 </a:t>
            </a:r>
            <a:r>
              <a:rPr lang="lt-LT" u="sng" dirty="0">
                <a:hlinkClick r:id="rId2"/>
              </a:rPr>
              <a:t>http://www.krastotvarka.vhost.lt/documents/19%20Poilsio%20aiksteliu%20prie.pdf</a:t>
            </a:r>
            <a:r>
              <a:rPr lang="lt-LT" dirty="0"/>
              <a:t> </a:t>
            </a:r>
            <a:endParaRPr lang="en-US" dirty="0"/>
          </a:p>
          <a:p>
            <a:pPr lvl="0"/>
            <a:r>
              <a:rPr lang="lt-LT" u="sng" dirty="0">
                <a:hlinkClick r:id="rId3"/>
              </a:rPr>
              <a:t>https://www.facebook.com/kauno.atzalyno.vidurine.mokykla/photos/10162104124592995/?locale=ms_MY&amp;_rdr</a:t>
            </a:r>
            <a:endParaRPr lang="en-US" dirty="0"/>
          </a:p>
          <a:p>
            <a:pPr marL="0" indent="0">
              <a:buNone/>
            </a:pPr>
            <a:endParaRPr lang="en-US" dirty="0"/>
          </a:p>
        </p:txBody>
      </p:sp>
    </p:spTree>
    <p:extLst>
      <p:ext uri="{BB962C8B-B14F-4D97-AF65-F5344CB8AC3E}">
        <p14:creationId xmlns:p14="http://schemas.microsoft.com/office/powerpoint/2010/main" val="81863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Ačiū už dėmesį</a:t>
            </a:r>
            <a:endParaRPr lang="en-US" dirty="0"/>
          </a:p>
        </p:txBody>
      </p:sp>
      <p:pic>
        <p:nvPicPr>
          <p:cNvPr id="5" name="Picture 4"/>
          <p:cNvPicPr>
            <a:picLocks noChangeAspect="1"/>
          </p:cNvPicPr>
          <p:nvPr/>
        </p:nvPicPr>
        <p:blipFill rotWithShape="1">
          <a:blip r:embed="rId2"/>
          <a:srcRect l="4436" t="16238" r="6104"/>
          <a:stretch/>
        </p:blipFill>
        <p:spPr>
          <a:xfrm>
            <a:off x="1820333" y="584199"/>
            <a:ext cx="6925734" cy="2929008"/>
          </a:xfrm>
          <a:prstGeom prst="rect">
            <a:avLst/>
          </a:prstGeom>
        </p:spPr>
      </p:pic>
    </p:spTree>
    <p:extLst>
      <p:ext uri="{BB962C8B-B14F-4D97-AF65-F5344CB8AC3E}">
        <p14:creationId xmlns:p14="http://schemas.microsoft.com/office/powerpoint/2010/main" val="406929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154" y="627284"/>
            <a:ext cx="9404723" cy="2024475"/>
          </a:xfrm>
        </p:spPr>
        <p:txBody>
          <a:bodyPr/>
          <a:lstStyle/>
          <a:p>
            <a:r>
              <a:rPr lang="lt-LT" sz="3200" b="1" dirty="0"/>
              <a:t>Projektinio darbo tikslas:</a:t>
            </a:r>
            <a:br>
              <a:rPr lang="lt-LT" sz="3200" dirty="0"/>
            </a:br>
            <a:r>
              <a:rPr lang="lt-LT" sz="3200" dirty="0"/>
              <a:t>parengti poilsio zonos mokiniams įrengimo projektą.</a:t>
            </a:r>
            <a:endParaRPr lang="en-US" sz="3200" dirty="0"/>
          </a:p>
        </p:txBody>
      </p:sp>
      <p:sp>
        <p:nvSpPr>
          <p:cNvPr id="3" name="Content Placeholder 2"/>
          <p:cNvSpPr>
            <a:spLocks noGrp="1"/>
          </p:cNvSpPr>
          <p:nvPr>
            <p:ph idx="1"/>
          </p:nvPr>
        </p:nvSpPr>
        <p:spPr>
          <a:xfrm>
            <a:off x="1103312" y="3474720"/>
            <a:ext cx="8946541" cy="2773679"/>
          </a:xfrm>
        </p:spPr>
        <p:txBody>
          <a:bodyPr/>
          <a:lstStyle/>
          <a:p>
            <a:pPr marL="0" indent="0">
              <a:buNone/>
            </a:pPr>
            <a:r>
              <a:rPr lang="lt-LT" sz="2800" b="1" dirty="0"/>
              <a:t>Projektinio darbo uždaviniai: </a:t>
            </a:r>
            <a:endParaRPr lang="en-US" sz="2800" dirty="0"/>
          </a:p>
          <a:p>
            <a:r>
              <a:rPr lang="lt-LT" sz="2800" dirty="0"/>
              <a:t>1. Išanalizuoti poilsio zonų mokiniams techninius reikalavimus.</a:t>
            </a:r>
            <a:endParaRPr lang="en-US" sz="2800" dirty="0"/>
          </a:p>
          <a:p>
            <a:r>
              <a:rPr lang="lt-LT" sz="2800" dirty="0"/>
              <a:t>2. Poilsio zonos poreikio tyrimas.</a:t>
            </a:r>
            <a:endParaRPr lang="en-US" sz="2800" dirty="0"/>
          </a:p>
          <a:p>
            <a:r>
              <a:rPr lang="lt-LT" sz="2800" dirty="0"/>
              <a:t>3. Poilsio zonos projekto parengimas.  </a:t>
            </a:r>
            <a:endParaRPr lang="en-US" sz="2800" dirty="0"/>
          </a:p>
          <a:p>
            <a:pPr marL="0" indent="0">
              <a:buNone/>
            </a:pPr>
            <a:endParaRPr lang="en-US" dirty="0"/>
          </a:p>
        </p:txBody>
      </p:sp>
    </p:spTree>
    <p:extLst>
      <p:ext uri="{BB962C8B-B14F-4D97-AF65-F5344CB8AC3E}">
        <p14:creationId xmlns:p14="http://schemas.microsoft.com/office/powerpoint/2010/main" val="137862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Įvadas</a:t>
            </a:r>
            <a:endParaRPr lang="en-US" dirty="0"/>
          </a:p>
        </p:txBody>
      </p:sp>
      <p:sp>
        <p:nvSpPr>
          <p:cNvPr id="3" name="Content Placeholder 2"/>
          <p:cNvSpPr>
            <a:spLocks noGrp="1"/>
          </p:cNvSpPr>
          <p:nvPr>
            <p:ph idx="1"/>
          </p:nvPr>
        </p:nvSpPr>
        <p:spPr>
          <a:xfrm>
            <a:off x="498763" y="2052918"/>
            <a:ext cx="11197243" cy="4195481"/>
          </a:xfrm>
        </p:spPr>
        <p:txBody>
          <a:bodyPr>
            <a:normAutofit/>
          </a:bodyPr>
          <a:lstStyle/>
          <a:p>
            <a:pPr marL="0" indent="0">
              <a:buNone/>
            </a:pPr>
            <a:r>
              <a:rPr lang="lt-LT" sz="2400" dirty="0"/>
              <a:t>Mokyklos laisvalaikio aikštelė - tai vieta, kur moksleiviai gali atsipalaiduoti, aktyviai leisti laiką ir kurti įsimintinas patirtis. Tai yra ne tik vieta žaidimams, bet ir bendravimui bei kūrybai.</a:t>
            </a:r>
          </a:p>
          <a:p>
            <a:pPr marL="0" indent="0">
              <a:buNone/>
            </a:pPr>
            <a:r>
              <a:rPr lang="lt-LT" sz="2400" dirty="0"/>
              <a:t>Mokyklos laisvalaikio aikštelė yra kaip mikrokosmosas, kuris atspindi moksleivių gyvenimo įvairovę ir kūrybingumą. Čia galima pamatyti visų rūšių žaidimus nuo futbolo iki taktinių stalo žaidimų, taip pat mėgautis diskutuojant, kurti meno projektus ar tiesiog pailsėti lauko gale. </a:t>
            </a:r>
          </a:p>
          <a:p>
            <a:pPr marL="0" indent="0">
              <a:buNone/>
            </a:pPr>
            <a:r>
              <a:rPr lang="lt-LT" sz="2400" dirty="0"/>
              <a:t>Tai vieta, kurioje gimsta draugystės, gimsta idėjos ir kur galima išreikšti save laisvai ir nevaržomai. </a:t>
            </a:r>
            <a:endParaRPr lang="en-US" sz="2400" dirty="0"/>
          </a:p>
          <a:p>
            <a:pPr marL="0" indent="0">
              <a:buNone/>
            </a:pPr>
            <a:endParaRPr lang="en-US" sz="2400" dirty="0"/>
          </a:p>
        </p:txBody>
      </p:sp>
    </p:spTree>
    <p:extLst>
      <p:ext uri="{BB962C8B-B14F-4D97-AF65-F5344CB8AC3E}">
        <p14:creationId xmlns:p14="http://schemas.microsoft.com/office/powerpoint/2010/main" val="188178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13" y="136834"/>
            <a:ext cx="9404723" cy="902257"/>
          </a:xfrm>
        </p:spPr>
        <p:txBody>
          <a:bodyPr/>
          <a:lstStyle/>
          <a:p>
            <a:pPr algn="ctr"/>
            <a:r>
              <a:rPr lang="lt-LT" dirty="0"/>
              <a:t>Teorinis temos pagrindimas</a:t>
            </a:r>
            <a:endParaRPr lang="en-US" dirty="0"/>
          </a:p>
        </p:txBody>
      </p:sp>
      <p:sp>
        <p:nvSpPr>
          <p:cNvPr id="3" name="Content Placeholder 2"/>
          <p:cNvSpPr>
            <a:spLocks noGrp="1"/>
          </p:cNvSpPr>
          <p:nvPr>
            <p:ph idx="1"/>
          </p:nvPr>
        </p:nvSpPr>
        <p:spPr>
          <a:xfrm>
            <a:off x="555653" y="1554480"/>
            <a:ext cx="11298295" cy="5162204"/>
          </a:xfrm>
        </p:spPr>
        <p:txBody>
          <a:bodyPr>
            <a:normAutofit/>
          </a:bodyPr>
          <a:lstStyle/>
          <a:p>
            <a:r>
              <a:rPr lang="lt-LT" dirty="0"/>
              <a:t>Poilsio aikštelės didina saugumą, tai turi būti maloniai nuteikiančios vietos, skirtos moksleivių poilsiui. </a:t>
            </a:r>
          </a:p>
          <a:p>
            <a:r>
              <a:rPr lang="lt-LT" dirty="0"/>
              <a:t>Tam, kad šis tikslas būtų pasiektas, poilsio aikštelė turi būti paprasta, patraukli ir suteikianti pavėsį saulėtą dieną. </a:t>
            </a:r>
          </a:p>
          <a:p>
            <a:r>
              <a:rPr lang="lt-LT" dirty="0"/>
              <a:t>Rekomenduojama poilsio aikšteles įrenginėti vietose su gražiu kraštovaizdžiu. </a:t>
            </a:r>
          </a:p>
          <a:p>
            <a:r>
              <a:rPr lang="lt-LT" dirty="0"/>
              <a:t>Poilsio aikštelės  įrengimui naudojami:</a:t>
            </a:r>
          </a:p>
          <a:p>
            <a:pPr>
              <a:buFont typeface="Wingdings" panose="05000000000000000000" pitchFamily="2" charset="2"/>
              <a:buChar char="§"/>
            </a:pPr>
            <a:r>
              <a:rPr lang="lt-LT" b="1" dirty="0"/>
              <a:t>Želdiniai;</a:t>
            </a:r>
          </a:p>
          <a:p>
            <a:pPr>
              <a:buFont typeface="Wingdings" panose="05000000000000000000" pitchFamily="2" charset="2"/>
              <a:buChar char="§"/>
            </a:pPr>
            <a:r>
              <a:rPr lang="lt-LT" b="1" dirty="0"/>
              <a:t>Veja;</a:t>
            </a:r>
          </a:p>
          <a:p>
            <a:pPr>
              <a:buFont typeface="Wingdings" panose="05000000000000000000" pitchFamily="2" charset="2"/>
              <a:buChar char="§"/>
            </a:pPr>
            <a:r>
              <a:rPr lang="lt-LT" b="1" dirty="0"/>
              <a:t>Aikštelių įrangos ir statinių poreikis;</a:t>
            </a:r>
            <a:endParaRPr lang="en-US" dirty="0"/>
          </a:p>
          <a:p>
            <a:pPr>
              <a:buFont typeface="Wingdings" panose="05000000000000000000" pitchFamily="2" charset="2"/>
              <a:buChar char="§"/>
            </a:pPr>
            <a:r>
              <a:rPr lang="lt-LT" b="1" dirty="0"/>
              <a:t>Aikštelė vaizdingoje vietoje</a:t>
            </a:r>
            <a:r>
              <a:rPr lang="lt-LT" dirty="0"/>
              <a:t> .</a:t>
            </a:r>
            <a:endParaRPr lang="en-US" dirty="0"/>
          </a:p>
        </p:txBody>
      </p:sp>
    </p:spTree>
    <p:extLst>
      <p:ext uri="{BB962C8B-B14F-4D97-AF65-F5344CB8AC3E}">
        <p14:creationId xmlns:p14="http://schemas.microsoft.com/office/powerpoint/2010/main" val="38104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Tyrimo metodika</a:t>
            </a:r>
            <a:endParaRPr lang="en-US" dirty="0"/>
          </a:p>
        </p:txBody>
      </p:sp>
      <p:sp>
        <p:nvSpPr>
          <p:cNvPr id="3" name="Content Placeholder 2"/>
          <p:cNvSpPr>
            <a:spLocks noGrp="1"/>
          </p:cNvSpPr>
          <p:nvPr>
            <p:ph idx="1"/>
          </p:nvPr>
        </p:nvSpPr>
        <p:spPr/>
        <p:txBody>
          <a:bodyPr/>
          <a:lstStyle/>
          <a:p>
            <a:r>
              <a:rPr lang="lt-LT" sz="2400" dirty="0"/>
              <a:t>Atlikdami STEAM projektą, pasirinkome patys temą, sukūrėme anketą ir atlikome apklausą 5-8 klasėse. </a:t>
            </a:r>
          </a:p>
          <a:p>
            <a:r>
              <a:rPr lang="lt-LT" sz="2400" dirty="0"/>
              <a:t>Duomenis apdorojome, naudodamiesi MS Excel programa, sukūrėme lenteles ir diagramas, atlikome skaičiavimus.</a:t>
            </a:r>
          </a:p>
          <a:p>
            <a:r>
              <a:rPr lang="lt-LT" sz="2400" dirty="0"/>
              <a:t> Sukūrėme poilsio zonos mokiniams įrengimo maketą VDU „Atžalyno“ progimnazijos vidiniame kieme. </a:t>
            </a:r>
          </a:p>
          <a:p>
            <a:r>
              <a:rPr lang="lt-LT" sz="2400" dirty="0"/>
              <a:t>Pristatymą parengėme MS PowerPoint programoje.</a:t>
            </a:r>
            <a:endParaRPr lang="en-US" sz="2400" dirty="0"/>
          </a:p>
          <a:p>
            <a:pPr marL="0" indent="0">
              <a:buNone/>
            </a:pPr>
            <a:endParaRPr lang="en-US" dirty="0"/>
          </a:p>
        </p:txBody>
      </p:sp>
    </p:spTree>
    <p:extLst>
      <p:ext uri="{BB962C8B-B14F-4D97-AF65-F5344CB8AC3E}">
        <p14:creationId xmlns:p14="http://schemas.microsoft.com/office/powerpoint/2010/main" val="164117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a:bodyPr>
          <a:lstStyle/>
          <a:p>
            <a:pPr marL="0" indent="0" algn="ctr">
              <a:buNone/>
            </a:pPr>
            <a:r>
              <a:rPr lang="lt-LT" sz="4000" dirty="0"/>
              <a:t>ATLIKĘ APKLAUSĄ,</a:t>
            </a:r>
          </a:p>
          <a:p>
            <a:pPr marL="0" indent="0" algn="ctr">
              <a:buNone/>
            </a:pPr>
            <a:r>
              <a:rPr lang="lt-LT" sz="4000" dirty="0"/>
              <a:t> GAVOME ŠTAI TOKIUS REZULTATUS:</a:t>
            </a:r>
          </a:p>
          <a:p>
            <a:pPr marL="0" indent="0">
              <a:buNone/>
            </a:pPr>
            <a:endParaRPr lang="lt-LT" dirty="0"/>
          </a:p>
        </p:txBody>
      </p:sp>
    </p:spTree>
    <p:extLst>
      <p:ext uri="{BB962C8B-B14F-4D97-AF65-F5344CB8AC3E}">
        <p14:creationId xmlns:p14="http://schemas.microsoft.com/office/powerpoint/2010/main" val="3594391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Moksleivių pritarimas poilsio zonai</a:t>
            </a:r>
            <a:endParaRPr lang="en-US" dirty="0"/>
          </a:p>
        </p:txBody>
      </p:sp>
      <p:sp>
        <p:nvSpPr>
          <p:cNvPr id="9" name="Rectangle 5"/>
          <p:cNvSpPr>
            <a:spLocks noChangeArrowheads="1"/>
          </p:cNvSpPr>
          <p:nvPr/>
        </p:nvSpPr>
        <p:spPr bwMode="auto">
          <a:xfrm>
            <a:off x="2161309" y="19701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Diagrama 1"/>
          <p:cNvGraphicFramePr/>
          <p:nvPr>
            <p:extLst>
              <p:ext uri="{D42A27DB-BD31-4B8C-83A1-F6EECF244321}">
                <p14:modId xmlns:p14="http://schemas.microsoft.com/office/powerpoint/2010/main" val="131479389"/>
              </p:ext>
            </p:extLst>
          </p:nvPr>
        </p:nvGraphicFramePr>
        <p:xfrm>
          <a:off x="1828799" y="1853249"/>
          <a:ext cx="8720667" cy="482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083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Moksleivių pageidavimai poilsio zonai</a:t>
            </a:r>
            <a:endParaRPr lang="en-US" dirty="0"/>
          </a:p>
        </p:txBody>
      </p:sp>
      <p:pic>
        <p:nvPicPr>
          <p:cNvPr id="4" name="Picture 3"/>
          <p:cNvPicPr>
            <a:picLocks noChangeAspect="1"/>
          </p:cNvPicPr>
          <p:nvPr/>
        </p:nvPicPr>
        <p:blipFill>
          <a:blip r:embed="rId2"/>
          <a:stretch>
            <a:fillRect/>
          </a:stretch>
        </p:blipFill>
        <p:spPr>
          <a:xfrm>
            <a:off x="913317" y="2292509"/>
            <a:ext cx="6627305" cy="3692654"/>
          </a:xfrm>
          <a:prstGeom prst="rect">
            <a:avLst/>
          </a:prstGeom>
        </p:spPr>
      </p:pic>
      <p:pic>
        <p:nvPicPr>
          <p:cNvPr id="5" name="Picture 4"/>
          <p:cNvPicPr>
            <a:picLocks noChangeAspect="1"/>
          </p:cNvPicPr>
          <p:nvPr/>
        </p:nvPicPr>
        <p:blipFill>
          <a:blip r:embed="rId3"/>
          <a:stretch>
            <a:fillRect/>
          </a:stretch>
        </p:blipFill>
        <p:spPr>
          <a:xfrm>
            <a:off x="8349206" y="1642949"/>
            <a:ext cx="2243522" cy="4602879"/>
          </a:xfrm>
          <a:prstGeom prst="rect">
            <a:avLst/>
          </a:prstGeom>
        </p:spPr>
      </p:pic>
    </p:spTree>
    <p:extLst>
      <p:ext uri="{BB962C8B-B14F-4D97-AF65-F5344CB8AC3E}">
        <p14:creationId xmlns:p14="http://schemas.microsoft.com/office/powerpoint/2010/main" val="407277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Poilsio zonos naudojimo laikas </a:t>
            </a:r>
            <a:endParaRPr lang="en-US" dirty="0"/>
          </a:p>
        </p:txBody>
      </p:sp>
      <p:graphicFrame>
        <p:nvGraphicFramePr>
          <p:cNvPr id="11" name="Diagrama 3"/>
          <p:cNvGraphicFramePr/>
          <p:nvPr>
            <p:extLst>
              <p:ext uri="{D42A27DB-BD31-4B8C-83A1-F6EECF244321}">
                <p14:modId xmlns:p14="http://schemas.microsoft.com/office/powerpoint/2010/main" val="2409463306"/>
              </p:ext>
            </p:extLst>
          </p:nvPr>
        </p:nvGraphicFramePr>
        <p:xfrm>
          <a:off x="1532465" y="1704232"/>
          <a:ext cx="7027333" cy="4603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0160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194</TotalTime>
  <Words>596</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Century Gothic</vt:lpstr>
      <vt:lpstr>Wingdings</vt:lpstr>
      <vt:lpstr>Wingdings 3</vt:lpstr>
      <vt:lpstr>Ion</vt:lpstr>
      <vt:lpstr>POILSIO ZONOS MOKINIAMS ĮRENGIMO PROJEKTAS  VDU „ATŽALYNO“ PROGIMNAZIJOS VIDINIAME KIEME</vt:lpstr>
      <vt:lpstr>Projektinio darbo tikslas: parengti poilsio zonos mokiniams įrengimo projektą.</vt:lpstr>
      <vt:lpstr>Įvadas</vt:lpstr>
      <vt:lpstr>Teorinis temos pagrindimas</vt:lpstr>
      <vt:lpstr>Tyrimo metodika</vt:lpstr>
      <vt:lpstr>PowerPoint Presentation</vt:lpstr>
      <vt:lpstr>Moksleivių pritarimas poilsio zonai</vt:lpstr>
      <vt:lpstr>Moksleivių pageidavimai poilsio zonai</vt:lpstr>
      <vt:lpstr>Poilsio zonos naudojimo laikas </vt:lpstr>
      <vt:lpstr>Maketas</vt:lpstr>
      <vt:lpstr>IŠVADOS</vt:lpstr>
      <vt:lpstr>Žodynėlis</vt:lpstr>
      <vt:lpstr>Naudota literatūra</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POILSIO ZONOS MOKINIAMS ĮRENGIMO PROJEKTAS VDU „ATŽALYNO“ PROGIMNAZIJOS VIDINIAME KIEME</dc:title>
  <dc:creator>Daiva Andriūnienė</dc:creator>
  <cp:lastModifiedBy>Vilma Balandaitė</cp:lastModifiedBy>
  <cp:revision>21</cp:revision>
  <dcterms:created xsi:type="dcterms:W3CDTF">2024-06-11T10:06:52Z</dcterms:created>
  <dcterms:modified xsi:type="dcterms:W3CDTF">2024-06-19T10:59:41Z</dcterms:modified>
</cp:coreProperties>
</file>