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3006054543466656"/>
          <c:y val="8.7001433379422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871391076115485E-2"/>
          <c:y val="8.5766423357664254E-2"/>
          <c:w val="0.97112860892388453"/>
          <c:h val="0.68096154951433996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Jūs esate</c:v>
                </c:pt>
              </c:strCache>
            </c:strRef>
          </c:tx>
          <c:explosion val="74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2F-4DBD-9076-5C4F48B498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2F-4DBD-9076-5C4F48B498C8}"/>
              </c:ext>
            </c:extLst>
          </c:dPt>
          <c:dLbls>
            <c:dLbl>
              <c:idx val="0"/>
              <c:layout>
                <c:manualLayout>
                  <c:x val="0.1445214623762581"/>
                  <c:y val="-0.269805496484472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DE49573-3717-4A80-A60B-E04647813E68}" type="CATEGORYNAME">
                      <a:rPr lang="en-US" sz="20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[KATEGORIJOS PAVADINIMAS]</a:t>
                    </a:fld>
                    <a:r>
                      <a:rPr lang="en-US" sz="20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20F9F350-0316-4F2D-8844-9B49DA180ADD}" type="PERCENTAGE">
                      <a:rPr lang="en-US" sz="2000" b="1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[PROCENTAI]</a:t>
                    </a:fld>
                    <a:endParaRPr lang="en-US" sz="2000" b="1" baseline="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54078574823818"/>
                      <c:h val="0.24695863746958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2F-4DBD-9076-5C4F48B498C8}"/>
                </c:ext>
              </c:extLst>
            </c:dLbl>
            <c:dLbl>
              <c:idx val="1"/>
              <c:layout>
                <c:manualLayout>
                  <c:x val="-0.17071134808936286"/>
                  <c:y val="8.18533632201084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2F-4DBD-9076-5C4F48B498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Lapas1!$A$2:$A$3</c:f>
              <c:strCache>
                <c:ptCount val="2"/>
                <c:pt idx="0">
                  <c:v>Moteris</c:v>
                </c:pt>
                <c:pt idx="1">
                  <c:v>Vyras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49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2F-4DBD-9076-5C4F48B498C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t-LT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lt-LT" sz="20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mokytojais gali būti visi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3.2753471367992781E-2"/>
          <c:y val="0.11797959818727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6-43EE-9BBE-5D5791E1A77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6-43EE-9BBE-5D5791E1A77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7E5F788-E2FC-43E6-AF98-5A9148928C98}" type="VALUE">
                      <a:rPr lang="en-US" sz="2000"/>
                      <a:pPr>
                        <a:defRPr sz="20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06-43EE-9BBE-5D5791E1A77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/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6-43EE-9BBE-5D5791E1A77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/>
                      <a:t>83%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6-43EE-9BBE-5D5791E1A773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2C9FA71-0512-4BDE-9B33-1EDB0EFF63D4}" type="VALUE">
                      <a:rPr lang="en-US" sz="2000"/>
                      <a:pPr>
                        <a:defRPr sz="20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20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06-43EE-9BBE-5D5791E1A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Mokytojais gali būti visi</c:v>
                </c:pt>
                <c:pt idx="1">
                  <c:v>Tik tie, kurie baigia pedagogikos studijas</c:v>
                </c:pt>
                <c:pt idx="2">
                  <c:v>Mokytojais gali dirbti tik tie, kurie dirba tik iš pašaukimo</c:v>
                </c:pt>
                <c:pt idx="3">
                  <c:v>Kita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43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6-43EE-9BBE-5D5791E1A7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535880808"/>
        <c:axId val="535881136"/>
      </c:barChart>
      <c:catAx>
        <c:axId val="53588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5881136"/>
        <c:crosses val="autoZero"/>
        <c:auto val="1"/>
        <c:lblAlgn val="ctr"/>
        <c:lblOffset val="100"/>
        <c:noMultiLvlLbl val="0"/>
      </c:catAx>
      <c:valAx>
        <c:axId val="535881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5880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Jeigu tektų rinktis kitą profesiją, kokia ji būtų?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0078151078995428E-3"/>
          <c:y val="1.587301587301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138607062870197"/>
          <c:y val="0.13720247725883578"/>
          <c:w val="0.65861392937129803"/>
          <c:h val="0.86279752274116417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5AF-4047-A0ED-53ABB4D699FA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5AF-4047-A0ED-53ABB4D699F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5AF-4047-A0ED-53ABB4D699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5AF-4047-A0ED-53ABB4D699FA}"/>
              </c:ext>
            </c:extLst>
          </c:dPt>
          <c:dLbls>
            <c:dLbl>
              <c:idx val="0"/>
              <c:layout>
                <c:manualLayout>
                  <c:x val="2.7541010498687665E-2"/>
                  <c:y val="-0.28664681117064417"/>
                </c:manualLayout>
              </c:layout>
              <c:tx>
                <c:rich>
                  <a:bodyPr/>
                  <a:lstStyle/>
                  <a:p>
                    <a:fld id="{5DF2A738-3EA0-4BD3-B30D-9C09B53D2E47}" type="PERCENTAGE">
                      <a:rPr lang="en-US" b="1">
                        <a:solidFill>
                          <a:srgbClr val="FF0000"/>
                        </a:solidFill>
                      </a:rPr>
                      <a:pPr/>
                      <a:t>[PROCENTAI]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AF-4047-A0ED-53ABB4D699FA}"/>
                </c:ext>
              </c:extLst>
            </c:dLbl>
            <c:dLbl>
              <c:idx val="1"/>
              <c:layout>
                <c:manualLayout>
                  <c:x val="-1.4195047135000546E-2"/>
                  <c:y val="-5.4339907277945465E-2"/>
                </c:manualLayout>
              </c:layout>
              <c:tx>
                <c:rich>
                  <a:bodyPr/>
                  <a:lstStyle/>
                  <a:p>
                    <a:fld id="{4D0FA829-D53A-4F52-AA20-F77FEC68B94F}" type="PERCENTAGE">
                      <a:rPr lang="en-US">
                        <a:solidFill>
                          <a:srgbClr val="7030A0"/>
                        </a:solidFill>
                      </a:rPr>
                      <a:pPr/>
                      <a:t>[PROCENTAI]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AF-4047-A0ED-53ABB4D699FA}"/>
                </c:ext>
              </c:extLst>
            </c:dLbl>
            <c:dLbl>
              <c:idx val="2"/>
              <c:layout>
                <c:manualLayout>
                  <c:x val="4.8721292650918636E-3"/>
                  <c:y val="-4.4841204122759465E-2"/>
                </c:manualLayout>
              </c:layout>
              <c:tx>
                <c:rich>
                  <a:bodyPr/>
                  <a:lstStyle/>
                  <a:p>
                    <a:fld id="{EC00EB00-B489-40E5-A11B-D1FCC09602E2}" type="PERCENTAGE">
                      <a:rPr lang="en-US">
                        <a:solidFill>
                          <a:srgbClr val="00B0F0"/>
                        </a:solidFill>
                      </a:rPr>
                      <a:pPr/>
                      <a:t>[PROCENTAI]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5AF-4047-A0ED-53ABB4D699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AF-4047-A0ED-53ABB4D699F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7C9A9C-86C9-44D3-A6E4-84028F8BAA2A}" type="PERCENTAGE">
                      <a:rPr lang="en-US"/>
                      <a:pPr/>
                      <a:t>[PROCENTAI]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5AF-4047-A0ED-53ABB4D69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Vis tiek būčiau mokytoju</c:v>
                </c:pt>
                <c:pt idx="1">
                  <c:v>Rinkčiausi bet ką, bet tik ne mokytojo profesiją</c:v>
                </c:pt>
                <c:pt idx="2">
                  <c:v>Apie tai negalvojau</c:v>
                </c:pt>
                <c:pt idx="3">
                  <c:v>Kita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37</c:v>
                </c:pt>
                <c:pt idx="1">
                  <c:v>3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AF-4047-A0ED-53ABB4D699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4956993364177812"/>
          <c:w val="0.31541108923884514"/>
          <c:h val="0.81618333656229636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Jeigu</a:t>
            </a:r>
            <a:r>
              <a:rPr lang="lt-LT" sz="20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taptumėt mokyklos vadovu, ką pirmiausia pakeistumėt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958825459317583"/>
          <c:y val="0.11719533783371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98-475F-99AE-963089C27AC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98-475F-99AE-963089C27A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98-475F-99AE-963089C27AC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98-475F-99AE-963089C27AC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98-475F-99AE-963089C27A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98-475F-99AE-963089C27AC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/>
                      <a:t>77%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98-475F-99AE-963089C27A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98-475F-99AE-963089C27A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98-475F-99AE-963089C27A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98-475F-99AE-963089C27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Lapas1!$A$2:$A$7</c:f>
              <c:strCache>
                <c:ptCount val="6"/>
                <c:pt idx="0">
                  <c:v>Priimčiau tik motyvuotus mokinius</c:v>
                </c:pt>
                <c:pt idx="1">
                  <c:v>Sutvarkyčiau mokytojų kambarį, kad jame būtų galima atsipalaiduoti ir pailsėti</c:v>
                </c:pt>
                <c:pt idx="2">
                  <c:v>Įrengčiau koridoriuose mokiniams minkštas poilsio zonas</c:v>
                </c:pt>
                <c:pt idx="3">
                  <c:v>Pakeisčiau čia dirbančius mokytojus</c:v>
                </c:pt>
                <c:pt idx="4">
                  <c:v>Pakeisčiau administracijos darbuotojus, pagal savo poreikius</c:v>
                </c:pt>
                <c:pt idx="5">
                  <c:v>Kita</c:v>
                </c:pt>
              </c:strCache>
            </c:strRef>
          </c:cat>
          <c:val>
            <c:numRef>
              <c:f>Lapas1!$B$2:$B$7</c:f>
              <c:numCache>
                <c:formatCode>General</c:formatCode>
                <c:ptCount val="6"/>
                <c:pt idx="0">
                  <c:v>24</c:v>
                </c:pt>
                <c:pt idx="1">
                  <c:v>40</c:v>
                </c:pt>
                <c:pt idx="2">
                  <c:v>22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98-475F-99AE-963089C27A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2650320"/>
        <c:axId val="722652616"/>
      </c:barChart>
      <c:catAx>
        <c:axId val="72265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22652616"/>
        <c:crosses val="autoZero"/>
        <c:auto val="1"/>
        <c:lblAlgn val="ctr"/>
        <c:lblOffset val="100"/>
        <c:noMultiLvlLbl val="0"/>
      </c:catAx>
      <c:valAx>
        <c:axId val="722652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265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lt-LT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Jūsų amžius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6.2217469402060674E-2"/>
          <c:y val="1.9841340057211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857589984350551"/>
          <c:w val="0.95196242361596684"/>
          <c:h val="0.50688575899843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37-433A-81DB-792F3F7AE70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37-433A-81DB-792F3F7AE70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37-433A-81DB-792F3F7AE70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37-433A-81DB-792F3F7AE70B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accent1"/>
                </a:solidFill>
              </a:ln>
              <a:effectLst/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837-433A-81DB-792F3F7AE70B}"/>
              </c:ext>
            </c:extLst>
          </c:dPt>
          <c:dLbls>
            <c:dLbl>
              <c:idx val="0"/>
              <c:layout>
                <c:manualLayout>
                  <c:x val="-2.5290844714213221E-3"/>
                  <c:y val="-0.187265917602996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7-433A-81DB-792F3F7AE70B}"/>
                </c:ext>
              </c:extLst>
            </c:dLbl>
            <c:dLbl>
              <c:idx val="1"/>
              <c:layout>
                <c:manualLayout>
                  <c:x val="-2.5290844714213456E-3"/>
                  <c:y val="-0.205992509363295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7030A0"/>
                        </a:solidFill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37-433A-81DB-792F3F7AE70B}"/>
                </c:ext>
              </c:extLst>
            </c:dLbl>
            <c:dLbl>
              <c:idx val="2"/>
              <c:layout>
                <c:manualLayout>
                  <c:x val="-2.5290844714213456E-3"/>
                  <c:y val="-0.299625468164794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00B050"/>
                        </a:solidFill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37-433A-81DB-792F3F7AE70B}"/>
                </c:ext>
              </c:extLst>
            </c:dLbl>
            <c:dLbl>
              <c:idx val="3"/>
              <c:layout>
                <c:manualLayout>
                  <c:x val="1.7703591299949417E-2"/>
                  <c:y val="-0.374531835205992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FF0000"/>
                        </a:solidFill>
                      </a:rPr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37-433A-81DB-792F3F7AE70B}"/>
                </c:ext>
              </c:extLst>
            </c:dLbl>
            <c:dLbl>
              <c:idx val="4"/>
              <c:layout>
                <c:manualLayout>
                  <c:x val="2.2761760242792018E-2"/>
                  <c:y val="-0.24344569288389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b="1">
                        <a:solidFill>
                          <a:srgbClr val="00B0F0"/>
                        </a:solidFill>
                      </a:rPr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37-433A-81DB-792F3F7AE7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23 - 30</c:v>
                </c:pt>
                <c:pt idx="1">
                  <c:v>30 - 40 </c:v>
                </c:pt>
                <c:pt idx="2">
                  <c:v>40 - 50</c:v>
                </c:pt>
                <c:pt idx="3">
                  <c:v>50 - 60 </c:v>
                </c:pt>
                <c:pt idx="4">
                  <c:v>60 ir daugiau</c:v>
                </c:pt>
              </c:strCache>
            </c:strRef>
          </c:cat>
          <c:val>
            <c:numRef>
              <c:f>Lapas1!$B$2:$B$6</c:f>
              <c:numCache>
                <c:formatCode>0.00%</c:formatCode>
                <c:ptCount val="5"/>
                <c:pt idx="0">
                  <c:v>0.05</c:v>
                </c:pt>
                <c:pt idx="1">
                  <c:v>0.03</c:v>
                </c:pt>
                <c:pt idx="2">
                  <c:v>0.15</c:v>
                </c:pt>
                <c:pt idx="3">
                  <c:v>0.2</c:v>
                </c:pt>
                <c:pt idx="4">
                  <c:v>0.09</c:v>
                </c:pt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A-8837-433A-81DB-792F3F7AE70B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2 seka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23 - 30</c:v>
                </c:pt>
                <c:pt idx="1">
                  <c:v>30 - 40 </c:v>
                </c:pt>
                <c:pt idx="2">
                  <c:v>40 - 50</c:v>
                </c:pt>
                <c:pt idx="3">
                  <c:v>50 - 60 </c:v>
                </c:pt>
                <c:pt idx="4">
                  <c:v>60 ir daugiau</c:v>
                </c:pt>
              </c:strCache>
            </c:strRef>
          </c:cat>
          <c:val>
            <c:numRef>
              <c:f>Lapas1!$C$2:$C$6</c:f>
              <c:numCache>
                <c:formatCode>General</c:formatCode>
                <c:ptCount val="5"/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B-8837-433A-81DB-792F3F7AE70B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3 seka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23 - 30</c:v>
                </c:pt>
                <c:pt idx="1">
                  <c:v>30 - 40 </c:v>
                </c:pt>
                <c:pt idx="2">
                  <c:v>40 - 50</c:v>
                </c:pt>
                <c:pt idx="3">
                  <c:v>50 - 60 </c:v>
                </c:pt>
                <c:pt idx="4">
                  <c:v>60 ir daugiau</c:v>
                </c:pt>
              </c:strCache>
            </c:strRef>
          </c:cat>
          <c:val>
            <c:numRef>
              <c:f>Lapas1!$D$2:$D$6</c:f>
              <c:numCache>
                <c:formatCode>General</c:formatCode>
                <c:ptCount val="5"/>
              </c:numCache>
            </c:numRef>
          </c:val>
          <c:shape val="pyramidToMax"/>
          <c:extLst>
            <c:ext xmlns:c16="http://schemas.microsoft.com/office/drawing/2014/chart" uri="{C3380CC4-5D6E-409C-BE32-E72D297353CC}">
              <c16:uniqueId val="{0000000C-8837-433A-81DB-792F3F7AE7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ToMax"/>
        <c:axId val="441333712"/>
        <c:axId val="441334040"/>
        <c:axId val="0"/>
      </c:bar3DChart>
      <c:catAx>
        <c:axId val="4413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1334040"/>
        <c:crosses val="autoZero"/>
        <c:auto val="1"/>
        <c:lblAlgn val="ctr"/>
        <c:lblOffset val="100"/>
        <c:noMultiLvlLbl val="0"/>
      </c:catAx>
      <c:valAx>
        <c:axId val="441334040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4133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t-LT" sz="18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pedagoginio darbo stažas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2.1518550557876894E-3"/>
          <c:y val="0.10670452872857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7598947519619749"/>
          <c:w val="1"/>
          <c:h val="0.65971259189616227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explosion val="5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366-4917-A4A3-C341E31D293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366-4917-A4A3-C341E31D293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366-4917-A4A3-C341E31D2937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366-4917-A4A3-C341E31D2937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D366-4917-A4A3-C341E31D2937}"/>
              </c:ext>
            </c:extLst>
          </c:dPt>
          <c:dLbls>
            <c:dLbl>
              <c:idx val="0"/>
              <c:layout>
                <c:manualLayout>
                  <c:x val="-7.5901328273244834E-2"/>
                  <c:y val="-8.2918739635157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66-4917-A4A3-C341E31D293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366-4917-A4A3-C341E31D293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00B05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366-4917-A4A3-C341E31D293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366-4917-A4A3-C341E31D29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366-4917-A4A3-C341E31D2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0 - 5</c:v>
                </c:pt>
                <c:pt idx="1">
                  <c:v>5 - 10</c:v>
                </c:pt>
                <c:pt idx="2">
                  <c:v>10 - 15</c:v>
                </c:pt>
                <c:pt idx="3">
                  <c:v>15 - 20</c:v>
                </c:pt>
                <c:pt idx="4">
                  <c:v>20 ir daugiau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9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66-4917-A4A3-C341E31D293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lt-LT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Kodėl</a:t>
            </a:r>
            <a:r>
              <a:rPr lang="lt-LT" sz="2000" b="1" baseline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pasirinko mokytojo profesiją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332681542845503"/>
          <c:y val="0.11151293315085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3687664041994749"/>
          <c:w val="0.97042976062051145"/>
          <c:h val="0.49071393142786285"/>
        </c:manualLayout>
      </c:layout>
      <c:line3DChart>
        <c:grouping val="standard"/>
        <c:varyColors val="0"/>
        <c:ser>
          <c:idx val="1"/>
          <c:order val="0"/>
          <c:tx>
            <c:strRef>
              <c:f>Lapas1!$C$1</c:f>
              <c:strCache>
                <c:ptCount val="1"/>
                <c:pt idx="0">
                  <c:v>2 seka</c:v>
                </c:pt>
              </c:strCache>
            </c:strRef>
          </c:tx>
          <c:spPr>
            <a:solidFill>
              <a:schemeClr val="accent4">
                <a:tint val="55000"/>
                <a:satMod val="130000"/>
              </a:schemeClr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dLbls>
            <c:dLbl>
              <c:idx val="0"/>
              <c:layout>
                <c:manualLayout>
                  <c:x val="-1.0670081092616303E-2"/>
                  <c:y val="-5.9055118110236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AEEECB-2EB1-4CE3-AAA9-F512CBCCB4D5}" type="VALUE">
                      <a:rPr lang="en-US" sz="1800">
                        <a:solidFill>
                          <a:srgbClr val="00B0F0"/>
                        </a:solidFill>
                      </a:rPr>
                      <a:pPr>
                        <a:defRPr sz="18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1800">
                        <a:solidFill>
                          <a:srgbClr val="00B0F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4FB-4F85-944D-218A0AAA9637}"/>
                </c:ext>
              </c:extLst>
            </c:dLbl>
            <c:dLbl>
              <c:idx val="1"/>
              <c:layout>
                <c:manualLayout>
                  <c:x val="-2.1340162185233E-3"/>
                  <c:y val="5.24934383202098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C4F8C05-E975-47B6-9273-926B7700B8EE}" type="VALUE">
                      <a:rPr lang="en-US" sz="1800"/>
                      <a:pPr>
                        <a:defRPr sz="18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18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FB-4F85-944D-218A0AAA9637}"/>
                </c:ext>
              </c:extLst>
            </c:dLbl>
            <c:dLbl>
              <c:idx val="2"/>
              <c:layout>
                <c:manualLayout>
                  <c:x val="-7.824635743725476E-17"/>
                  <c:y val="-9.8425196850393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7E5D593-B0DD-4550-BE47-FF094BFB1732}" type="VALUE">
                      <a:rPr lang="en-US" sz="1800"/>
                      <a:pPr>
                        <a:defRPr sz="1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18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4FB-4F85-944D-218A0AAA9637}"/>
                </c:ext>
              </c:extLst>
            </c:dLbl>
            <c:dLbl>
              <c:idx val="3"/>
              <c:layout>
                <c:manualLayout>
                  <c:x val="1.4938113529662825E-2"/>
                  <c:y val="-8.53018372703412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98F9204-2D4A-414D-9125-A3A73CB8EE0A}" type="VALUE">
                      <a:rPr lang="en-US" sz="1800"/>
                      <a:pPr>
                        <a:defRPr sz="1800" b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 sz="18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FB-4F85-944D-218A0AAA963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FB-4F85-944D-218A0AAA9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Tėvai norėjo, kad būčiau mokytoju</c:v>
                </c:pt>
                <c:pt idx="1">
                  <c:v>Visa šeima dirbo mokytojais</c:v>
                </c:pt>
                <c:pt idx="2">
                  <c:v>Visada norėjau būti mokytoju</c:v>
                </c:pt>
                <c:pt idx="3">
                  <c:v>Aplinkybės privertė</c:v>
                </c:pt>
                <c:pt idx="4">
                  <c:v>Kita</c:v>
                </c:pt>
              </c:strCache>
            </c:strRef>
          </c:cat>
          <c:val>
            <c:numRef>
              <c:f>Lapas1!$C$2:$C$6</c:f>
              <c:numCache>
                <c:formatCode>0</c:formatCode>
                <c:ptCount val="5"/>
                <c:pt idx="0">
                  <c:v>5.7692307692307692</c:v>
                </c:pt>
                <c:pt idx="1">
                  <c:v>5.7692307692307692</c:v>
                </c:pt>
                <c:pt idx="2">
                  <c:v>73.07692307692308</c:v>
                </c:pt>
                <c:pt idx="3">
                  <c:v>15.384615384615385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FB-4F85-944D-218A0AAA96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59483512"/>
        <c:axId val="559485480"/>
        <c:axId val="559386512"/>
      </c:line3DChart>
      <c:catAx>
        <c:axId val="55948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9485480"/>
        <c:crosses val="autoZero"/>
        <c:auto val="1"/>
        <c:lblAlgn val="ctr"/>
        <c:lblOffset val="100"/>
        <c:noMultiLvlLbl val="0"/>
      </c:catAx>
      <c:valAx>
        <c:axId val="559485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59483512"/>
        <c:crosses val="autoZero"/>
        <c:crossBetween val="between"/>
      </c:valAx>
      <c:serAx>
        <c:axId val="559386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55948548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lengva būti mokytoju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8189026087648136E-2"/>
          <c:y val="5.77213894243172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595319997879048"/>
          <c:y val="3.2177911881895276E-2"/>
          <c:w val="0.33193301121450725"/>
          <c:h val="0.94503256522243695"/>
        </c:manualLayout>
      </c:layout>
      <c:doughnut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29-4614-AC66-F51C1EC60CB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29-4614-AC66-F51C1EC60C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/>
                  </a:gs>
                  <a:gs pos="90000">
                    <a:schemeClr val="accent3">
                      <a:shade val="100000"/>
                      <a:satMod val="105000"/>
                    </a:schemeClr>
                  </a:gs>
                  <a:gs pos="100000">
                    <a:schemeClr val="accent3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29-4614-AC66-F51C1EC60C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/>
                  </a:gs>
                  <a:gs pos="90000">
                    <a:schemeClr val="accent4">
                      <a:shade val="100000"/>
                      <a:satMod val="105000"/>
                    </a:schemeClr>
                  </a:gs>
                  <a:gs pos="100000">
                    <a:schemeClr val="accent4">
                      <a:shade val="80000"/>
                      <a:satMod val="12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29-4614-AC66-F51C1EC60CB2}"/>
              </c:ext>
            </c:extLst>
          </c:dPt>
          <c:dLbls>
            <c:dLbl>
              <c:idx val="0"/>
              <c:layout>
                <c:manualLayout>
                  <c:x val="-2.1043771043786476E-4"/>
                  <c:y val="9.7961265170449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29-4614-AC66-F51C1EC60CB2}"/>
                </c:ext>
              </c:extLst>
            </c:dLbl>
            <c:dLbl>
              <c:idx val="1"/>
              <c:layout>
                <c:manualLayout>
                  <c:x val="-1.1996192237333969E-2"/>
                  <c:y val="-0.108569139887514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29-4614-AC66-F51C1EC60CB2}"/>
                </c:ext>
              </c:extLst>
            </c:dLbl>
            <c:dLbl>
              <c:idx val="2"/>
              <c:layout>
                <c:manualLayout>
                  <c:x val="-5.0925925925925923E-2"/>
                  <c:y val="-3.5714285714285754E-2"/>
                </c:manualLayout>
              </c:layout>
              <c:tx>
                <c:rich>
                  <a:bodyPr/>
                  <a:lstStyle/>
                  <a:p>
                    <a:fld id="{A65A9945-592D-41BA-B1BE-738A2F4ED0B5}" type="PERCENTAGE">
                      <a:rPr lang="en-US" sz="2400" b="1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[PROCENTAI]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029-4614-AC66-F51C1EC60CB2}"/>
                </c:ext>
              </c:extLst>
            </c:dLbl>
            <c:dLbl>
              <c:idx val="3"/>
              <c:layout>
                <c:manualLayout>
                  <c:x val="1.0521885521885522E-3"/>
                  <c:y val="-5.92198310552302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29-4614-AC66-F51C1EC60C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Labai lengva</c:v>
                </c:pt>
                <c:pt idx="1">
                  <c:v>Labai sunku</c:v>
                </c:pt>
                <c:pt idx="2">
                  <c:v>Niekada apie tai negalvojau</c:v>
                </c:pt>
                <c:pt idx="3">
                  <c:v>Kita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</c:v>
                </c:pt>
                <c:pt idx="1">
                  <c:v>41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29-4614-AC66-F51C1EC60C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577918290516716"/>
          <c:y val="5.5877449468002299E-2"/>
          <c:w val="0.14710946406320421"/>
          <c:h val="0.87765350188182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mokytojo profesija vertinama šiuolaikinėje visuomenėje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265239245163683"/>
          <c:y val="7.0339675276612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651781027371579"/>
          <c:y val="0.262015503875969"/>
          <c:w val="0.73348218972628421"/>
          <c:h val="0.475386681315998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 seka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90000">
                  <a:schemeClr val="accent1">
                    <a:shade val="100000"/>
                    <a:satMod val="105000"/>
                  </a:schemeClr>
                </a:gs>
                <a:gs pos="100000">
                  <a:schemeClr val="accent1">
                    <a:shade val="80000"/>
                    <a:satMod val="12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rgbClr r="0" g="0" b="0">
                  <a:shade val="27000"/>
                  <a:satMod val="120000"/>
                </a:scrgb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25-44D4-9698-D589BB83141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/>
              </a:scene3d>
              <a:sp3d extrusionH="12700" contourW="25400" prstMaterial="flat">
                <a:bevelT w="63500" h="152400" prst="angle"/>
                <a:contourClr>
                  <a:scrgbClr r="0" g="0" b="0">
                    <a:shade val="27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25-44D4-9698-D589BB83141F}"/>
              </c:ext>
            </c:extLst>
          </c:dPt>
          <c:dLbls>
            <c:dLbl>
              <c:idx val="0"/>
              <c:layout>
                <c:manualLayout>
                  <c:x val="2.225496060750532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25-44D4-9698-D589BB83141F}"/>
                </c:ext>
              </c:extLst>
            </c:dLbl>
            <c:dLbl>
              <c:idx val="1"/>
              <c:layout>
                <c:manualLayout>
                  <c:x val="1.534514435695538E-2"/>
                  <c:y val="-7.75193798449612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25-44D4-9698-D589BB83141F}"/>
                </c:ext>
              </c:extLst>
            </c:dLbl>
            <c:dLbl>
              <c:idx val="2"/>
              <c:layout>
                <c:manualLayout>
                  <c:x val="2.035470566179227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25-44D4-9698-D589BB83141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525-44D4-9698-D589BB831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Lapas1!$A$2:$A$5</c:f>
              <c:strCache>
                <c:ptCount val="4"/>
                <c:pt idx="0">
                  <c:v>Tikrai vertinama</c:v>
                </c:pt>
                <c:pt idx="1">
                  <c:v>Nevertinama</c:v>
                </c:pt>
                <c:pt idx="2">
                  <c:v>Nežinau</c:v>
                </c:pt>
                <c:pt idx="3">
                  <c:v>Kita</c:v>
                </c:pt>
              </c:strCache>
            </c:strRef>
          </c:cat>
          <c:val>
            <c:numRef>
              <c:f>Lapas1!$B$2:$B$5</c:f>
              <c:numCache>
                <c:formatCode>0%</c:formatCode>
                <c:ptCount val="4"/>
                <c:pt idx="0">
                  <c:v>0.06</c:v>
                </c:pt>
                <c:pt idx="1">
                  <c:v>0.93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25-44D4-9698-D589BB8314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539668000"/>
        <c:axId val="539667016"/>
      </c:barChart>
      <c:catAx>
        <c:axId val="539668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667016"/>
        <c:crosses val="autoZero"/>
        <c:auto val="1"/>
        <c:lblAlgn val="ctr"/>
        <c:lblOffset val="100"/>
        <c:noMultiLvlLbl val="0"/>
      </c:catAx>
      <c:valAx>
        <c:axId val="5396670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3966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kokiais iššūkiais susiduria savo darbe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57844791666666662"/>
          <c:y val="9.4661556022137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Lapas1!$C$1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E-4C01-84B5-288D1F74D6A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E-4C01-84B5-288D1F74D6A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E-4C01-84B5-288D1F74D6A7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DE-4C01-84B5-288D1F74D6A7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DE-4C01-84B5-288D1F74D6A7}"/>
              </c:ext>
            </c:extLst>
          </c:dPt>
          <c:dLbls>
            <c:dLbl>
              <c:idx val="0"/>
              <c:layout>
                <c:manualLayout>
                  <c:x val="-8.6692674469007469E-3"/>
                  <c:y val="6.2423280740097602E-3"/>
                </c:manualLayout>
              </c:layout>
              <c:tx>
                <c:rich>
                  <a:bodyPr/>
                  <a:lstStyle/>
                  <a:p>
                    <a:fld id="{8EAEE8F6-595E-4921-A668-9C430E18A53D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DE-4C01-84B5-288D1F74D6A7}"/>
                </c:ext>
              </c:extLst>
            </c:dLbl>
            <c:dLbl>
              <c:idx val="1"/>
              <c:layout>
                <c:manualLayout>
                  <c:x val="-6.5019505851755923E-3"/>
                  <c:y val="-6.43194315539457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FC51D151-10BF-4577-B310-E6F235D51B69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r>
                      <a:rPr lang="en-US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DE-4C01-84B5-288D1F74D6A7}"/>
                </c:ext>
              </c:extLst>
            </c:dLbl>
            <c:dLbl>
              <c:idx val="2"/>
              <c:layout>
                <c:manualLayout>
                  <c:x val="0"/>
                  <c:y val="-5.0175144456752793E-2"/>
                </c:manualLayout>
              </c:layout>
              <c:tx>
                <c:rich>
                  <a:bodyPr/>
                  <a:lstStyle/>
                  <a:p>
                    <a:fld id="{DD12C1B2-BB15-4F65-A2BA-072B61A26C42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DE-4C01-84B5-288D1F74D6A7}"/>
                </c:ext>
              </c:extLst>
            </c:dLbl>
            <c:dLbl>
              <c:idx val="3"/>
              <c:layout>
                <c:manualLayout>
                  <c:x val="0"/>
                  <c:y val="-5.6773250301887228E-2"/>
                </c:manualLayout>
              </c:layout>
              <c:tx>
                <c:rich>
                  <a:bodyPr/>
                  <a:lstStyle/>
                  <a:p>
                    <a:fld id="{576154CC-4763-47A7-980E-02BA30D42D04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DE-4C01-84B5-288D1F74D6A7}"/>
                </c:ext>
              </c:extLst>
            </c:dLbl>
            <c:dLbl>
              <c:idx val="4"/>
              <c:layout>
                <c:manualLayout>
                  <c:x val="0"/>
                  <c:y val="-1.9106214384798915E-2"/>
                </c:manualLayout>
              </c:layout>
              <c:tx>
                <c:rich>
                  <a:bodyPr/>
                  <a:lstStyle/>
                  <a:p>
                    <a:fld id="{D73AF174-1CA4-40FF-8EAA-2028E93B4A59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DE-4C01-84B5-288D1F74D6A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EBC0BAB-ED84-4C42-9849-AA978BA5D589}" type="VALUE">
                      <a:rPr lang="en-US"/>
                      <a:pPr/>
                      <a:t>[REIKŠMĖ]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8DE-4C01-84B5-288D1F74D6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Lapas1!$A$2:$A$7</c:f>
              <c:strCache>
                <c:ptCount val="6"/>
                <c:pt idx="0">
                  <c:v>Su vaikų augančia nepagarba ir įžūlumu</c:v>
                </c:pt>
                <c:pt idx="1">
                  <c:v>Su tėvų nuolatiniais priekaištais ir pamokymais</c:v>
                </c:pt>
                <c:pt idx="2">
                  <c:v>Su kolegų nepalaikymu ir nesupratimu</c:v>
                </c:pt>
                <c:pt idx="3">
                  <c:v>Su administracijos priekaištais</c:v>
                </c:pt>
                <c:pt idx="4">
                  <c:v>Su besikeičiančiais švietimo įstatymais</c:v>
                </c:pt>
                <c:pt idx="5">
                  <c:v>Kita</c:v>
                </c:pt>
              </c:strCache>
            </c:strRef>
          </c:cat>
          <c:val>
            <c:numRef>
              <c:f>Lapas1!$C$2:$C$7</c:f>
              <c:numCache>
                <c:formatCode>0</c:formatCode>
                <c:ptCount val="6"/>
                <c:pt idx="0">
                  <c:v>76.92307692307692</c:v>
                </c:pt>
                <c:pt idx="1">
                  <c:v>98.07692307692308</c:v>
                </c:pt>
                <c:pt idx="2">
                  <c:v>7.6923076923076925</c:v>
                </c:pt>
                <c:pt idx="3">
                  <c:v>3.8461538461538463</c:v>
                </c:pt>
                <c:pt idx="4">
                  <c:v>65.384615384615387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8DE-4C01-84B5-288D1F74D6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6379584"/>
        <c:axId val="686382208"/>
      </c:barChart>
      <c:catAx>
        <c:axId val="6863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6382208"/>
        <c:crosses val="autoZero"/>
        <c:auto val="1"/>
        <c:lblAlgn val="ctr"/>
        <c:lblOffset val="100"/>
        <c:noMultiLvlLbl val="0"/>
      </c:catAx>
      <c:valAx>
        <c:axId val="686382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863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sunkiausia jūsų darbe</a:t>
            </a:r>
            <a:endParaRPr 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16749585406302E-2"/>
          <c:y val="0.26611796982167352"/>
          <c:w val="0.95439469320066339"/>
          <c:h val="0.44914131103982374"/>
        </c:manualLayout>
      </c:layout>
      <c:lineChart>
        <c:grouping val="standar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7395833333333331E-2"/>
                  <c:y val="-3.60339706711851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/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EB-4ABC-972B-668C7EBF5C97}"/>
                </c:ext>
              </c:extLst>
            </c:dLbl>
            <c:dLbl>
              <c:idx val="1"/>
              <c:layout>
                <c:manualLayout>
                  <c:x val="-3.4895833333333334E-2"/>
                  <c:y val="-7.92747354766074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/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EB-4ABC-972B-668C7EBF5C97}"/>
                </c:ext>
              </c:extLst>
            </c:dLbl>
            <c:dLbl>
              <c:idx val="2"/>
              <c:layout>
                <c:manualLayout>
                  <c:x val="-3.0729166666666741E-2"/>
                  <c:y val="7.56713384094889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/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EB-4ABC-972B-668C7EBF5C97}"/>
                </c:ext>
              </c:extLst>
            </c:dLbl>
            <c:dLbl>
              <c:idx val="3"/>
              <c:layout>
                <c:manualLayout>
                  <c:x val="-4.3229166666666742E-2"/>
                  <c:y val="6.48611472081333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/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EB-4ABC-972B-668C7EBF5C97}"/>
                </c:ext>
              </c:extLst>
            </c:dLbl>
            <c:dLbl>
              <c:idx val="4"/>
              <c:layout>
                <c:manualLayout>
                  <c:x val="-1.5104166666666819E-2"/>
                  <c:y val="-4.324076480542223E-2"/>
                </c:manualLayout>
              </c:layout>
              <c:tx>
                <c:rich>
                  <a:bodyPr/>
                  <a:lstStyle/>
                  <a:p>
                    <a:fld id="{B26A6724-CD6A-4541-9FC4-B8492790079B}" type="VALUE">
                      <a:rPr lang="en-US" smtClean="0"/>
                      <a:pPr/>
                      <a:t>[REIKŠMĖ]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EB-4ABC-972B-668C7EBF5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Lapas1!$A$2:$A$6</c:f>
              <c:strCache>
                <c:ptCount val="5"/>
                <c:pt idx="0">
                  <c:v>Blogėjanti padėtis švietimo sistemoje</c:v>
                </c:pt>
                <c:pt idx="1">
                  <c:v>Dirbti su spec. poreikių turinčiais mokiniais</c:v>
                </c:pt>
                <c:pt idx="2">
                  <c:v>Dirbti su nemotyvuotais ir apatiškais mokiniais</c:v>
                </c:pt>
                <c:pt idx="3">
                  <c:v>Patiriama nuolatinė psichologinė įtampa</c:v>
                </c:pt>
                <c:pt idx="4">
                  <c:v>Kita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15</c:v>
                </c:pt>
                <c:pt idx="3">
                  <c:v>15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FEB-4ABC-972B-668C7EBF5C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9085680"/>
        <c:axId val="529086008"/>
      </c:lineChart>
      <c:catAx>
        <c:axId val="5290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29086008"/>
        <c:crosses val="autoZero"/>
        <c:auto val="1"/>
        <c:lblAlgn val="ctr"/>
        <c:lblOffset val="100"/>
        <c:noMultiLvlLbl val="0"/>
      </c:catAx>
      <c:valAx>
        <c:axId val="529086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908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Ką labiausiai vertinate savo darbe</a:t>
            </a:r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3898366870807813E-4"/>
          <c:y val="9.86137960299872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380713613628487"/>
          <c:w val="0.83882815618921436"/>
          <c:h val="0.6737774228693113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910-455F-93DF-0ABAEFECB3B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910-455F-93DF-0ABAEFECB3B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910-455F-93DF-0ABAEFECB3BB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910-455F-93DF-0ABAEFECB3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910-455F-93DF-0ABAEFECB3BB}"/>
              </c:ext>
            </c:extLst>
          </c:dPt>
          <c:dLbls>
            <c:dLbl>
              <c:idx val="0"/>
              <c:layout>
                <c:manualLayout>
                  <c:x val="1.1514435695537981E-2"/>
                  <c:y val="-9.34975650718496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0-455F-93DF-0ABAEFECB3BB}"/>
                </c:ext>
              </c:extLst>
            </c:dLbl>
            <c:dLbl>
              <c:idx val="1"/>
              <c:layout>
                <c:manualLayout>
                  <c:x val="1.4309383202099738E-2"/>
                  <c:y val="4.235439320084982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10-455F-93DF-0ABAEFECB3BB}"/>
                </c:ext>
              </c:extLst>
            </c:dLbl>
            <c:dLbl>
              <c:idx val="2"/>
              <c:layout>
                <c:manualLayout>
                  <c:x val="-4.3786581364829394E-2"/>
                  <c:y val="6.097925259342582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FF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10-455F-93DF-0ABAEFECB3BB}"/>
                </c:ext>
              </c:extLst>
            </c:dLbl>
            <c:dLbl>
              <c:idx val="3"/>
              <c:layout>
                <c:manualLayout>
                  <c:x val="0.10474330878543095"/>
                  <c:y val="2.78407121279651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10-455F-93DF-0ABAEFECB3B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Bendravimą su mokiniais</c:v>
                </c:pt>
                <c:pt idx="1">
                  <c:v>Geras darbo sąlygas</c:v>
                </c:pt>
                <c:pt idx="2">
                  <c:v>Ilgas atostogas</c:v>
                </c:pt>
                <c:pt idx="3">
                  <c:v>Gaunamą gerą atlygį už darbą</c:v>
                </c:pt>
                <c:pt idx="4">
                  <c:v>Kita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47</c:v>
                </c:pt>
                <c:pt idx="1">
                  <c:v>7</c:v>
                </c:pt>
                <c:pt idx="2">
                  <c:v>12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0-455F-93DF-0ABAEFECB3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2547025371828"/>
          <c:y val="1.062311196949438E-2"/>
          <c:w val="0.28685640857392825"/>
          <c:h val="0.9893765594115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2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76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8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1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DCB684-A7BA-46C2-B21E-8E5D6B850F11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F160F11-21E7-4F71-A72E-4D95879D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935" y="171442"/>
            <a:ext cx="11728579" cy="665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„MOKYTOJO PROFESIJA – AR LENGVA BŪTI MOKYTOJU“</a:t>
            </a:r>
          </a:p>
          <a:p>
            <a:endParaRPr lang="lt-LT" b="1" dirty="0">
              <a:latin typeface="Times New Roman" panose="02020603050405020304" pitchFamily="18" charset="0"/>
            </a:endParaRPr>
          </a:p>
          <a:p>
            <a:endParaRPr lang="lt-LT" b="1" dirty="0">
              <a:latin typeface="Times New Roman" panose="02020603050405020304" pitchFamily="18" charset="0"/>
            </a:endParaRPr>
          </a:p>
          <a:p>
            <a:endParaRPr lang="lt-LT" b="1" dirty="0">
              <a:latin typeface="Times New Roman" panose="02020603050405020304" pitchFamily="18" charset="0"/>
            </a:endParaRPr>
          </a:p>
          <a:p>
            <a:pPr algn="ctr"/>
            <a: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Darbą atliko </a:t>
            </a:r>
          </a:p>
          <a:p>
            <a:pPr algn="ctr"/>
            <a:endParaRPr lang="lt-LT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ctr"/>
            <a:endParaRPr lang="lt-LT" b="1" dirty="0">
              <a:latin typeface="Times New Roman" panose="02020603050405020304" pitchFamily="18" charset="0"/>
            </a:endParaRPr>
          </a:p>
          <a:p>
            <a:pPr algn="ctr"/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 klasės mokiniai –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Lukas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Atilė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Juškytė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Arminas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Ginkus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Nerija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Miliukaitė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Gabrielė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Rutkauskaitė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Mantas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Laurinaitis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 vadovė 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lt-LT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Ilona </a:t>
            </a:r>
            <a:r>
              <a:rPr lang="lt-LT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Sodytė</a:t>
            </a:r>
            <a:endParaRPr lang="lt-LT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5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9"/>
          <p:cNvGraphicFramePr/>
          <p:nvPr>
            <p:extLst>
              <p:ext uri="{D42A27DB-BD31-4B8C-83A1-F6EECF244321}">
                <p14:modId xmlns:p14="http://schemas.microsoft.com/office/powerpoint/2010/main" val="3960317758"/>
              </p:ext>
            </p:extLst>
          </p:nvPr>
        </p:nvGraphicFramePr>
        <p:xfrm>
          <a:off x="194115" y="0"/>
          <a:ext cx="11803769" cy="378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679757"/>
            <a:ext cx="1219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343662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Apibendrinant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ilgametę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patirtį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turintys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01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4"/>
          <p:cNvGraphicFramePr/>
          <p:nvPr>
            <p:extLst>
              <p:ext uri="{D42A27DB-BD31-4B8C-83A1-F6EECF244321}">
                <p14:modId xmlns:p14="http://schemas.microsoft.com/office/powerpoint/2010/main" val="2719274023"/>
              </p:ext>
            </p:extLst>
          </p:nvPr>
        </p:nvGraphicFramePr>
        <p:xfrm>
          <a:off x="60959" y="0"/>
          <a:ext cx="12086706" cy="421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0959" y="4596697"/>
            <a:ext cx="12086706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1554480" algn="l"/>
              </a:tabLst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 gautų atsakymų galima teigti, kad dauguma progimnazijoje dirbančių mokytojų visada norėjo būti mokytojais, todėl ir dirba šitą darbą.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8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6"/>
          <p:cNvGraphicFramePr/>
          <p:nvPr>
            <p:extLst>
              <p:ext uri="{D42A27DB-BD31-4B8C-83A1-F6EECF244321}">
                <p14:modId xmlns:p14="http://schemas.microsoft.com/office/powerpoint/2010/main" val="1875890587"/>
              </p:ext>
            </p:extLst>
          </p:nvPr>
        </p:nvGraphicFramePr>
        <p:xfrm>
          <a:off x="121920" y="261257"/>
          <a:ext cx="12070080" cy="381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08065" y="4596699"/>
            <a:ext cx="11903826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sunkus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reikalaujantis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kantrybės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pastangų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7"/>
          <p:cNvGraphicFramePr/>
          <p:nvPr>
            <p:extLst>
              <p:ext uri="{D42A27DB-BD31-4B8C-83A1-F6EECF244321}">
                <p14:modId xmlns:p14="http://schemas.microsoft.com/office/powerpoint/2010/main" val="2807469190"/>
              </p:ext>
            </p:extLst>
          </p:nvPr>
        </p:nvGraphicFramePr>
        <p:xfrm>
          <a:off x="87283" y="50185"/>
          <a:ext cx="12104717" cy="451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7284" y="4197618"/>
            <a:ext cx="1183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galvoja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profesija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tikrai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nėra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vertinama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šiuolaikėje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visuomenėje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8"/>
          <p:cNvGraphicFramePr/>
          <p:nvPr>
            <p:extLst>
              <p:ext uri="{D42A27DB-BD31-4B8C-83A1-F6EECF244321}">
                <p14:modId xmlns:p14="http://schemas.microsoft.com/office/powerpoint/2010/main" val="1800866731"/>
              </p:ext>
            </p:extLst>
          </p:nvPr>
        </p:nvGraphicFramePr>
        <p:xfrm>
          <a:off x="0" y="0"/>
          <a:ext cx="12192000" cy="389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264190"/>
            <a:ext cx="12045142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didžiausią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iššūkį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pedagoginiame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tėvai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nuolatiniai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priekaištai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pamokymai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pačių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vaikų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nepagarba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jiems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3" y="285003"/>
            <a:ext cx="1201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savo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darbe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patirti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patyčias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 ?</a:t>
            </a:r>
            <a:endParaRPr lang="lt-LT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t-LT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47276"/>
              </p:ext>
            </p:extLst>
          </p:nvPr>
        </p:nvGraphicFramePr>
        <p:xfrm>
          <a:off x="233265" y="748145"/>
          <a:ext cx="11719249" cy="3765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04826">
                  <a:extLst>
                    <a:ext uri="{9D8B030D-6E8A-4147-A177-3AD203B41FA5}">
                      <a16:colId xmlns:a16="http://schemas.microsoft.com/office/drawing/2014/main" val="1459278997"/>
                    </a:ext>
                  </a:extLst>
                </a:gridCol>
                <a:gridCol w="1138861">
                  <a:extLst>
                    <a:ext uri="{9D8B030D-6E8A-4147-A177-3AD203B41FA5}">
                      <a16:colId xmlns:a16="http://schemas.microsoft.com/office/drawing/2014/main" val="2268246058"/>
                    </a:ext>
                  </a:extLst>
                </a:gridCol>
                <a:gridCol w="976986">
                  <a:extLst>
                    <a:ext uri="{9D8B030D-6E8A-4147-A177-3AD203B41FA5}">
                      <a16:colId xmlns:a16="http://schemas.microsoft.com/office/drawing/2014/main" val="159724884"/>
                    </a:ext>
                  </a:extLst>
                </a:gridCol>
                <a:gridCol w="1308773">
                  <a:extLst>
                    <a:ext uri="{9D8B030D-6E8A-4147-A177-3AD203B41FA5}">
                      <a16:colId xmlns:a16="http://schemas.microsoft.com/office/drawing/2014/main" val="3097025874"/>
                    </a:ext>
                  </a:extLst>
                </a:gridCol>
                <a:gridCol w="1789803">
                  <a:extLst>
                    <a:ext uri="{9D8B030D-6E8A-4147-A177-3AD203B41FA5}">
                      <a16:colId xmlns:a16="http://schemas.microsoft.com/office/drawing/2014/main" val="4107667913"/>
                    </a:ext>
                  </a:extLst>
                </a:gridCol>
              </a:tblGrid>
              <a:tr h="6276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Dažnai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Niekada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Nežinau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842786"/>
                  </a:ext>
                </a:extLst>
              </a:tr>
              <a:tr h="6276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Iš manęs, kaip iš mokytojo (os), ne vieną kartą tyčiojosi patys mokiniai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34595"/>
                  </a:ext>
                </a:extLst>
              </a:tr>
              <a:tr h="6276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Iš manęs, kaip iš mokytojo (os), tyčiojosi mokinio (-ės) tėvai /globėjai.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85799"/>
                  </a:ext>
                </a:extLst>
              </a:tr>
              <a:tr h="6276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Iš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manęs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kaip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iš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mokytojo</a:t>
                      </a:r>
                      <a:r>
                        <a:rPr lang="en-US" sz="1200" dirty="0">
                          <a:effectLst/>
                        </a:rPr>
                        <a:t> (-</a:t>
                      </a:r>
                      <a:r>
                        <a:rPr lang="en-US" sz="1200" dirty="0" err="1">
                          <a:effectLst/>
                        </a:rPr>
                        <a:t>os</a:t>
                      </a:r>
                      <a:r>
                        <a:rPr lang="en-US" sz="1200" dirty="0">
                          <a:effectLst/>
                        </a:rPr>
                        <a:t>), </a:t>
                      </a:r>
                      <a:r>
                        <a:rPr lang="en-US" sz="1200" dirty="0" err="1">
                          <a:effectLst/>
                        </a:rPr>
                        <a:t>tyčiojosi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kitas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mokytojas</a:t>
                      </a:r>
                      <a:r>
                        <a:rPr lang="en-US" sz="1200" dirty="0">
                          <a:effectLst/>
                        </a:rPr>
                        <a:t> (-a) /</a:t>
                      </a:r>
                      <a:r>
                        <a:rPr lang="en-US" sz="1200" dirty="0" err="1">
                          <a:effectLst/>
                        </a:rPr>
                        <a:t>mokytojai</a:t>
                      </a:r>
                      <a:r>
                        <a:rPr lang="en-US" sz="1200" dirty="0">
                          <a:effectLst/>
                        </a:rPr>
                        <a:t> (-</a:t>
                      </a:r>
                      <a:r>
                        <a:rPr lang="en-US" sz="1200" dirty="0" err="1">
                          <a:effectLst/>
                        </a:rPr>
                        <a:t>os</a:t>
                      </a:r>
                      <a:r>
                        <a:rPr lang="en-US" sz="1200" dirty="0">
                          <a:effectLst/>
                        </a:rPr>
                        <a:t>).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2879310"/>
                  </a:ext>
                </a:extLst>
              </a:tr>
              <a:tr h="6276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Iš manęs, kaip iš mokytojo (-os), tyčiojosi administracijos darbuotojas (-a) / darbuotojai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955533"/>
                  </a:ext>
                </a:extLst>
              </a:tr>
              <a:tr h="6276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Kita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40828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8580" y="4497152"/>
            <a:ext cx="11653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mažai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patiria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patyčių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kolegų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administracijos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darbuotojų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pasitaiko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atvejų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vykdo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patyčias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5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7" y="186436"/>
            <a:ext cx="12020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Jums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patiems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matyti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patyčias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mokykloje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52882"/>
              </p:ext>
            </p:extLst>
          </p:nvPr>
        </p:nvGraphicFramePr>
        <p:xfrm>
          <a:off x="242596" y="640080"/>
          <a:ext cx="11691257" cy="361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7050">
                  <a:extLst>
                    <a:ext uri="{9D8B030D-6E8A-4147-A177-3AD203B41FA5}">
                      <a16:colId xmlns:a16="http://schemas.microsoft.com/office/drawing/2014/main" val="1435824889"/>
                    </a:ext>
                  </a:extLst>
                </a:gridCol>
                <a:gridCol w="1184772">
                  <a:extLst>
                    <a:ext uri="{9D8B030D-6E8A-4147-A177-3AD203B41FA5}">
                      <a16:colId xmlns:a16="http://schemas.microsoft.com/office/drawing/2014/main" val="3910371763"/>
                    </a:ext>
                  </a:extLst>
                </a:gridCol>
                <a:gridCol w="1016371">
                  <a:extLst>
                    <a:ext uri="{9D8B030D-6E8A-4147-A177-3AD203B41FA5}">
                      <a16:colId xmlns:a16="http://schemas.microsoft.com/office/drawing/2014/main" val="2025494144"/>
                    </a:ext>
                  </a:extLst>
                </a:gridCol>
                <a:gridCol w="1361532">
                  <a:extLst>
                    <a:ext uri="{9D8B030D-6E8A-4147-A177-3AD203B41FA5}">
                      <a16:colId xmlns:a16="http://schemas.microsoft.com/office/drawing/2014/main" val="2677477795"/>
                    </a:ext>
                  </a:extLst>
                </a:gridCol>
                <a:gridCol w="1361532">
                  <a:extLst>
                    <a:ext uri="{9D8B030D-6E8A-4147-A177-3AD203B41FA5}">
                      <a16:colId xmlns:a16="http://schemas.microsoft.com/office/drawing/2014/main" val="3635989232"/>
                    </a:ext>
                  </a:extLst>
                </a:gridCol>
              </a:tblGrid>
              <a:tr h="6026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Dažnai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Niekada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Nežinau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141610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Teko matyti, kaip administracijos darbuotojai (-os) tyčiojasi iš mokinių.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342545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Teko </a:t>
                      </a:r>
                      <a:r>
                        <a:rPr lang="en-US" sz="1200" dirty="0" err="1">
                          <a:effectLst/>
                        </a:rPr>
                        <a:t>matyti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kaip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mokytojai</a:t>
                      </a:r>
                      <a:r>
                        <a:rPr lang="en-US" sz="1200" dirty="0">
                          <a:effectLst/>
                        </a:rPr>
                        <a:t> (-</a:t>
                      </a:r>
                      <a:r>
                        <a:rPr lang="en-US" sz="1200" dirty="0" err="1">
                          <a:effectLst/>
                        </a:rPr>
                        <a:t>os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r>
                        <a:rPr lang="lt-LT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tyčiojasi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iš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mokinių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47423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Teko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matyti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kaip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administracijos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darbuotojai</a:t>
                      </a:r>
                      <a:r>
                        <a:rPr lang="en-US" sz="1200" dirty="0">
                          <a:effectLst/>
                        </a:rPr>
                        <a:t> (-</a:t>
                      </a:r>
                      <a:r>
                        <a:rPr lang="en-US" sz="1200" dirty="0" err="1">
                          <a:effectLst/>
                        </a:rPr>
                        <a:t>os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r>
                        <a:rPr lang="en-US" sz="1200" dirty="0" err="1">
                          <a:effectLst/>
                        </a:rPr>
                        <a:t>tyčiojasi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iš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mokytojų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1623669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Teko matyti, kaip tėvai / globėjai tyčiojasi iš mokytojų.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104239"/>
                  </a:ext>
                </a:extLst>
              </a:tr>
              <a:tr h="60267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Teko matyti, kaip mokytojai (-os) tyčiojasi vieni iš kitų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75057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42596" y="4424743"/>
            <a:ext cx="11691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patyčios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niekada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nevyksta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vyksta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20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0"/>
          <p:cNvGraphicFramePr/>
          <p:nvPr>
            <p:extLst>
              <p:ext uri="{D42A27DB-BD31-4B8C-83A1-F6EECF244321}">
                <p14:modId xmlns:p14="http://schemas.microsoft.com/office/powerpoint/2010/main" val="1122512089"/>
              </p:ext>
            </p:extLst>
          </p:nvPr>
        </p:nvGraphicFramePr>
        <p:xfrm>
          <a:off x="261257" y="298580"/>
          <a:ext cx="11709920" cy="322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61256" y="3937718"/>
            <a:ext cx="11635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pibendrinant gautus duomenis galima teigti, kad respondentams sunkiausia jų darbe yra tai, kad nuolat blogėja padėtis švietimo sistemoje, dirbti su nemotyvuotais ir apatiškais mokiniais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nuolat patiriama psichologinė įtampa darbe.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1"/>
          <p:cNvGraphicFramePr/>
          <p:nvPr>
            <p:extLst>
              <p:ext uri="{D42A27DB-BD31-4B8C-83A1-F6EECF244321}">
                <p14:modId xmlns:p14="http://schemas.microsoft.com/office/powerpoint/2010/main" val="1126699940"/>
              </p:ext>
            </p:extLst>
          </p:nvPr>
        </p:nvGraphicFramePr>
        <p:xfrm>
          <a:off x="195943" y="242596"/>
          <a:ext cx="11747241" cy="394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534590"/>
            <a:ext cx="1219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dirbantys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labiausiai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vertina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bendravimą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2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3"/>
          <p:cNvGraphicFramePr/>
          <p:nvPr>
            <p:extLst>
              <p:ext uri="{D42A27DB-BD31-4B8C-83A1-F6EECF244321}">
                <p14:modId xmlns:p14="http://schemas.microsoft.com/office/powerpoint/2010/main" val="760980599"/>
              </p:ext>
            </p:extLst>
          </p:nvPr>
        </p:nvGraphicFramePr>
        <p:xfrm>
          <a:off x="95328" y="-1"/>
          <a:ext cx="12096672" cy="3769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70588" y="4159178"/>
            <a:ext cx="11653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vienareikšmiškai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pašaukimo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6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7602"/>
            <a:ext cx="5797192" cy="398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t-LT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 tikslas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lt-LT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lt-LT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šsiaiškinti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mokytojo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profesija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sudėtinga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būti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mokytoju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eacher Teaching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92" y="1088969"/>
            <a:ext cx="6172199" cy="46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6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04" y="167951"/>
            <a:ext cx="11709919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pateiktas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atviras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klausimas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siekiant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išsiaiškinti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nuomones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atsakymai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panašūs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Į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klausmą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atsakyta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t-LT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privalo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mylėti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Išmanantis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dėstomą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dalyką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Gebantis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perduoti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žinias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Dirbantis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entuziazmu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ne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apatiškas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visiems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viskam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Perteikti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žinias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suprastų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įsisąvintų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bet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suprasti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prireikus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pagalbos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nebijotų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kreiptis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sulaukti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8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26" y="1371600"/>
            <a:ext cx="11672595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aprašymų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nėra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vieningų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nuomonių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Kiekvienas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savybes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įvardija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skirtingai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mylėti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išmanyti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dėstomą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dalyką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suprasti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tuomet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pasiekti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abipusiai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reikalingi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naudingi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4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4"/>
          <p:cNvGraphicFramePr/>
          <p:nvPr>
            <p:extLst>
              <p:ext uri="{D42A27DB-BD31-4B8C-83A1-F6EECF244321}">
                <p14:modId xmlns:p14="http://schemas.microsoft.com/office/powerpoint/2010/main" val="3883074029"/>
              </p:ext>
            </p:extLst>
          </p:nvPr>
        </p:nvGraphicFramePr>
        <p:xfrm>
          <a:off x="233264" y="233265"/>
          <a:ext cx="11700589" cy="389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976" y="4513741"/>
            <a:ext cx="12036489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pasirinko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tinkančias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profesijas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keisti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niekada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nenorėtų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4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6"/>
          <p:cNvGraphicFramePr/>
          <p:nvPr>
            <p:extLst>
              <p:ext uri="{D42A27DB-BD31-4B8C-83A1-F6EECF244321}">
                <p14:modId xmlns:p14="http://schemas.microsoft.com/office/powerpoint/2010/main" val="931100677"/>
              </p:ext>
            </p:extLst>
          </p:nvPr>
        </p:nvGraphicFramePr>
        <p:xfrm>
          <a:off x="214604" y="0"/>
          <a:ext cx="11700588" cy="383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3976" y="4086808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gautų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dirbantys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tap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mokyklos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vadovais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pirmiausia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sutvarkytų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kambarį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įrengtų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mokiniams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minkštas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poilsio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zonas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koridoriuose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galėtų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atsipalaiduoti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pailsėti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atgauti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jėgas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3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644"/>
            <a:ext cx="12192000" cy="120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IŠVADOS</a:t>
            </a:r>
            <a:endParaRPr lang="en-US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albos patarimai teisininkams | Lietuvos apeliacinis teis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94" y="2087608"/>
            <a:ext cx="7299227" cy="47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3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27" y="91030"/>
            <a:ext cx="11700588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Atlikus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anketinę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dirbančiais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tokias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išvadas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t-LT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 progimnazijoje dirbančių mokytojų visada norėjo būti mokytojais, todėl ir dirba šitą darbą.</a:t>
            </a:r>
            <a:endParaRPr lang="lt-L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554480" algn="l"/>
              </a:tabLst>
            </a:pPr>
            <a:r>
              <a:rPr lang="lt-L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Šiais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laikais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sunkus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reikalaujantis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kantrybės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pastangų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galvoja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profesija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tikrai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nėra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vertinama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šiuolaikėje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visuomenėje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Didžiausią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iššūkį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pedagoginiame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nuolatiniai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priekaištai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pamokymai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pačių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vaikų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nepagarba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jiems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5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90" y="0"/>
            <a:ext cx="11859208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mažai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patiria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patyčių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tėvų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kolegų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administracijos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darbuotojų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pasitaiko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atvejų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vykdo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patyčias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patyčios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niekada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nevyksta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vyksta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Didžiausi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sunkumai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nuolat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blogėjanti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švietimo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padėtis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nemotyvuotais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apatiškais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dirbantys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VDU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Atžalyno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labiausiai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vertina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bendravimą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Vienareikšmiškai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tie,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pašaukimo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2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12" y="81173"/>
            <a:ext cx="1183121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mylėti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išmanyti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dėstomą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dalyką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suprasti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tuomet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pasiekti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abipusiai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reikalingi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naudingi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t-LT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pasirinko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tinkančias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profesijas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keisti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niekada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nenorėtų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dirbantys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mokyklos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vadovais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pirmiausia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sutvarkytų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kambarį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įrengtų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mokiniams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minkštas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poilsio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zonas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koridoriuose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atsipalaiduoti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pailsėti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atgauti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jėgas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Teacher Clipart Images – Browse 42,343 Stock Photos, Vectors, and Video |  Adobe 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56" y="5411755"/>
            <a:ext cx="859269" cy="12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wnload School teacher with green chalkboard holding a book for free |  Teacher picture, Teachers illustration, Teacher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20" y="5477069"/>
            <a:ext cx="721790" cy="106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82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613" y="319917"/>
            <a:ext cx="11459255" cy="9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REKOMENDACIJOS</a:t>
            </a:r>
            <a:endParaRPr lang="en-US" sz="4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ee photo classmates friends bag school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2106385"/>
            <a:ext cx="11765902" cy="45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3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8" y="550135"/>
            <a:ext cx="11635274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švietimo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nestabilumas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nuolat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besikeičiantys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įstatymai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sukelia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mokytojams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didelį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dėl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nesijaučia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daugiau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stengtis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palaikyti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suprasti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paremti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motyvuoti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sumažinta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įtampa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pasijustų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saugūs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bent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vietose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ustom In-App Emoji Utility for Android | by Ken Maffei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25" y="3315972"/>
            <a:ext cx="5466248" cy="32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3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67" y="117380"/>
            <a:ext cx="12062133" cy="648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uždaviniai</a:t>
            </a:r>
            <a:r>
              <a:rPr lang="lt-LT" sz="3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lt-LT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Išsiaiškinti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mokytojai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galvoja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profesiją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Nustatyti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mokytojo profesija vertinama šiuolaikinėje visuomenėje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Ištirti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kokiais sunkuma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mokytojai susiduria savo darbe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t-LT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7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09" y="260886"/>
            <a:ext cx="116197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mūsų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labiausiai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vertina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bendravimą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pasirinko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profesiją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būdami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garantuoti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į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nekeistų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koks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sunkus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tuomet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saugoti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vertinti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nuolat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motyvuoti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tokius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darbuotojus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nenorėtų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niekur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pabėgti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užtikrinti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poreikiai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reate Personalized iPhone Emojis with DALL-E 3 Like a Pro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0" r="277"/>
          <a:stretch/>
        </p:blipFill>
        <p:spPr bwMode="auto">
          <a:xfrm>
            <a:off x="755780" y="3637049"/>
            <a:ext cx="10151706" cy="29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4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03" y="174435"/>
            <a:ext cx="117565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Atsižvelgti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į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išsakytas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nuomones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reikėtų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sutvarkyti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poilsio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zoną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kambarį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mokiniams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minkštas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poilsio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zonas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koridoriuose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galėtų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atgauti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prarastas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jėgas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atsipalaidavę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sugrįžtų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į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pamokas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pailsėjęs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mokinys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artimesnį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ryšį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ramesni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taip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pasiekti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abipusiai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naudingi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svarūs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Student Health Center Opens De-Stres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3" y="3778898"/>
            <a:ext cx="3722915" cy="28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ventry Hub by Hawkins\Brown | Student lounge, Public space design,  Student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18" y="3778898"/>
            <a:ext cx="3862875" cy="28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ppy New Year, Happy New Office Interior Design Trends for 2019 to Inspire  Innovative and Collaborative Workspa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393" y="3778898"/>
            <a:ext cx="4170780" cy="28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ŠV. AUGUSTINO MALDA ŠVENTAJAI DVASIAI Alsuok many, Šventoji Dvasia, kad aš  mąstyčiau, kas šventa. Uždek mane, Šventoji Dvasia, kad aš daryčiau, kas  šventa. - ppt atsisių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9" y="255085"/>
            <a:ext cx="11740957" cy="63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47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90" y="0"/>
            <a:ext cx="12114510" cy="662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etapai</a:t>
            </a:r>
            <a:endParaRPr lang="lt-LT" sz="28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Empirinis tyrimas vyko 2023 – 2024 m. iki gegužės mėnesio. Tyrimas vyko šia eiga: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Mokslinės literatūros ir straipsnių analizė;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Tyrimo instrumentų ( klausimynų ) pedagogams ruošimas;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Pedagogų, dirbančių VDU “Atžalyno” progimnazijoje anketavimas;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Anketinių duomenų analizė;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Tyrimo išvados;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lt-LT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Rekomendacijų ruošimas.</a:t>
            </a:r>
          </a:p>
        </p:txBody>
      </p:sp>
    </p:spTree>
    <p:extLst>
      <p:ext uri="{BB962C8B-B14F-4D97-AF65-F5344CB8AC3E}">
        <p14:creationId xmlns:p14="http://schemas.microsoft.com/office/powerpoint/2010/main" val="313864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229907"/>
            <a:ext cx="57274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Tiriamųjų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imtis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atranka</a:t>
            </a:r>
            <a:r>
              <a:rPr lang="lt-LT" sz="32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lt-LT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lt-LT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Tyrime dalyvavo </a:t>
            </a:r>
            <a:r>
              <a:rPr lang="lt-LT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respondentai, kurie dirba VDU „Atžalyno“ progimnazijoje.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lt-LT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65" y="1360110"/>
            <a:ext cx="3758569" cy="3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2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0"/>
            <a:ext cx="11715403" cy="641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150000"/>
              </a:lnSpc>
              <a:spcAft>
                <a:spcPts val="800"/>
              </a:spcAft>
            </a:pPr>
            <a:r>
              <a:rPr lang="lt-LT" sz="32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 instrumento sudarymas</a:t>
            </a:r>
          </a:p>
          <a:p>
            <a:pPr lvl="3" algn="ctr">
              <a:lnSpc>
                <a:spcPct val="150000"/>
              </a:lnSpc>
              <a:spcAft>
                <a:spcPts val="800"/>
              </a:spcAft>
            </a:pPr>
            <a:endParaRPr lang="lt-LT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>
              <a:lnSpc>
                <a:spcPct val="150000"/>
              </a:lnSpc>
              <a:spcAft>
                <a:spcPts val="800"/>
              </a:spcAft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Mokytojams klausimyną sudaro </a:t>
            </a:r>
            <a:r>
              <a:rPr lang="lt-L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klausimų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iš kurių 1 atviro tipo klausimas ir 14 uždaro tipo klausimų, su galimybe parašyti savo nuomonę. </a:t>
            </a:r>
          </a:p>
          <a:p>
            <a:pPr lvl="3" algn="ctr">
              <a:lnSpc>
                <a:spcPct val="150000"/>
              </a:lnSpc>
              <a:spcAft>
                <a:spcPts val="800"/>
              </a:spcAft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Klausimais buvo siekiama ne tik konstatuoti esamą faktinę situaciją, bet ir sužinoti mokytojų nuomonę. 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ctr">
              <a:lnSpc>
                <a:spcPct val="150000"/>
              </a:lnSpc>
              <a:spcAft>
                <a:spcPts val="800"/>
              </a:spcAft>
            </a:pPr>
            <a:endParaRPr lang="lt-LT" sz="32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5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žiuginantys sociologinio tyrimo rezultatai - Bendrasis pagalbos cent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3" y="233265"/>
            <a:ext cx="11756572" cy="63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244334"/>
            <a:ext cx="12261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6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TYRIMO REZULTATAI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8426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32918572"/>
              </p:ext>
            </p:extLst>
          </p:nvPr>
        </p:nvGraphicFramePr>
        <p:xfrm>
          <a:off x="-1" y="0"/>
          <a:ext cx="12192001" cy="402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4645" y="4478895"/>
            <a:ext cx="1203649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lt-LT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 to galime daryti išvadas, kad pedagogų specialybę ir pedagoginį darbą dažniau pasirenka moterys.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8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5"/>
          <p:cNvGraphicFramePr/>
          <p:nvPr>
            <p:extLst>
              <p:ext uri="{D42A27DB-BD31-4B8C-83A1-F6EECF244321}">
                <p14:modId xmlns:p14="http://schemas.microsoft.com/office/powerpoint/2010/main" val="3459159638"/>
              </p:ext>
            </p:extLst>
          </p:nvPr>
        </p:nvGraphicFramePr>
        <p:xfrm>
          <a:off x="0" y="149988"/>
          <a:ext cx="12008498" cy="424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394717"/>
            <a:ext cx="12192000" cy="222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245364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Apibendrinant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galima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teigti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pedagogai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dalyvavę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apklausoje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pakankamą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patirtį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jiems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leidžia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objektyviai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vertinti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profesiją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progimnazijoje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10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1565</Words>
  <Application>Microsoft Office PowerPoint</Application>
  <PresentationFormat>Plačiaekranė</PresentationFormat>
  <Paragraphs>214</Paragraphs>
  <Slides>32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32</vt:i4>
      </vt:variant>
    </vt:vector>
  </HeadingPairs>
  <TitlesOfParts>
    <vt:vector size="38" baseType="lpstr">
      <vt:lpstr>Calibri</vt:lpstr>
      <vt:lpstr>Corbel</vt:lpstr>
      <vt:lpstr>Symbol</vt:lpstr>
      <vt:lpstr>Times New Roman</vt:lpstr>
      <vt:lpstr>Wingdings</vt:lpstr>
      <vt:lpstr>Basis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Mokytojas</dc:creator>
  <cp:lastModifiedBy>ILONA SODYTĖ</cp:lastModifiedBy>
  <cp:revision>33</cp:revision>
  <dcterms:created xsi:type="dcterms:W3CDTF">2024-06-06T05:34:06Z</dcterms:created>
  <dcterms:modified xsi:type="dcterms:W3CDTF">2024-06-17T13:10:19Z</dcterms:modified>
</cp:coreProperties>
</file>