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58" r:id="rId5"/>
    <p:sldId id="259" r:id="rId6"/>
    <p:sldId id="260" r:id="rId7"/>
    <p:sldId id="261" r:id="rId8"/>
    <p:sldId id="268" r:id="rId9"/>
    <p:sldId id="262" r:id="rId10"/>
    <p:sldId id="269" r:id="rId11"/>
    <p:sldId id="270" r:id="rId12"/>
    <p:sldId id="271" r:id="rId13"/>
    <p:sldId id="264" r:id="rId14"/>
    <p:sldId id="273" r:id="rId15"/>
    <p:sldId id="272" r:id="rId16"/>
    <p:sldId id="265" r:id="rId17"/>
    <p:sldId id="266" r:id="rId18"/>
  </p:sldIdLst>
  <p:sldSz cx="12192000" cy="6858000"/>
  <p:notesSz cx="67611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9EA1E-98C4-4A2E-AAC3-800E357DC9FE}"/>
              </a:ext>
            </a:extLst>
          </p:cNvPr>
          <p:cNvSpPr>
            <a:spLocks noGrp="1"/>
          </p:cNvSpPr>
          <p:nvPr>
            <p:ph type="ctrTitle"/>
          </p:nvPr>
        </p:nvSpPr>
        <p:spPr>
          <a:xfrm>
            <a:off x="1517904" y="1517904"/>
            <a:ext cx="9144000" cy="2798064"/>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A96B1FA-5AE6-4D57-B37B-4AA0216007F8}"/>
              </a:ext>
            </a:extLst>
          </p:cNvPr>
          <p:cNvSpPr>
            <a:spLocks noGrp="1"/>
          </p:cNvSpPr>
          <p:nvPr>
            <p:ph type="subTitle" idx="1"/>
          </p:nvPr>
        </p:nvSpPr>
        <p:spPr>
          <a:xfrm>
            <a:off x="1517904" y="4572000"/>
            <a:ext cx="9144000" cy="1527048"/>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a:extLst>
              <a:ext uri="{FF2B5EF4-FFF2-40B4-BE49-F238E27FC236}">
                <a16:creationId xmlns:a16="http://schemas.microsoft.com/office/drawing/2014/main" id="{01F49B66-DBC3-45EE-A6E1-DE10A6C186C8}"/>
              </a:ext>
            </a:extLst>
          </p:cNvPr>
          <p:cNvSpPr>
            <a:spLocks noGrp="1"/>
          </p:cNvSpPr>
          <p:nvPr>
            <p:ph type="dt" sz="half" idx="10"/>
          </p:nvPr>
        </p:nvSpPr>
        <p:spPr/>
        <p:txBody>
          <a:bodyPr/>
          <a:lstStyle/>
          <a:p>
            <a:pPr algn="r"/>
            <a:fld id="{3F9AFA87-1417-4992-ABD9-27C3BC8CC883}" type="datetimeFigureOut">
              <a:rPr lang="en-US" smtClean="0"/>
              <a:pPr algn="r"/>
              <a:t>6/19/2024</a:t>
            </a:fld>
            <a:endParaRPr lang="en-US" dirty="0"/>
          </a:p>
        </p:txBody>
      </p:sp>
      <p:sp>
        <p:nvSpPr>
          <p:cNvPr id="8" name="Footer Placeholder 7">
            <a:extLst>
              <a:ext uri="{FF2B5EF4-FFF2-40B4-BE49-F238E27FC236}">
                <a16:creationId xmlns:a16="http://schemas.microsoft.com/office/drawing/2014/main" id="{241085F0-1967-4B4F-9824-58E9F2E05125}"/>
              </a:ext>
            </a:extLst>
          </p:cNvPr>
          <p:cNvSpPr>
            <a:spLocks noGrp="1"/>
          </p:cNvSpPr>
          <p:nvPr>
            <p:ph type="ftr" sz="quarter" idx="11"/>
          </p:nvPr>
        </p:nvSpPr>
        <p:spPr/>
        <p:txBody>
          <a:bodyPr/>
          <a:lstStyle/>
          <a:p>
            <a:endParaRPr lang="en-US" sz="1000" dirty="0"/>
          </a:p>
        </p:txBody>
      </p:sp>
      <p:sp>
        <p:nvSpPr>
          <p:cNvPr id="9" name="Slide Number Placeholder 8">
            <a:extLst>
              <a:ext uri="{FF2B5EF4-FFF2-40B4-BE49-F238E27FC236}">
                <a16:creationId xmlns:a16="http://schemas.microsoft.com/office/drawing/2014/main" id="{40AEDEE5-31B5-4868-8C16-47FF43E276A4}"/>
              </a:ext>
            </a:extLst>
          </p:cNvPr>
          <p:cNvSpPr>
            <a:spLocks noGrp="1"/>
          </p:cNvSpPr>
          <p:nvPr>
            <p:ph type="sldNum" sz="quarter" idx="12"/>
          </p:nvPr>
        </p:nvSpPr>
        <p:spPr/>
        <p:txBody>
          <a:bodyPr/>
          <a:lstStyle/>
          <a:p>
            <a:fld id="{CB1E4CB7-CB13-4810-BF18-BE31AFC64F93}" type="slidenum">
              <a:rPr lang="en-US" smtClean="0"/>
              <a:pPr/>
              <a:t>‹#›</a:t>
            </a:fld>
            <a:endParaRPr lang="en-US" sz="1000" dirty="0"/>
          </a:p>
        </p:txBody>
      </p:sp>
    </p:spTree>
    <p:extLst>
      <p:ext uri="{BB962C8B-B14F-4D97-AF65-F5344CB8AC3E}">
        <p14:creationId xmlns:p14="http://schemas.microsoft.com/office/powerpoint/2010/main" val="475023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F9454-6F74-46A8-B299-4AF451BFB92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6F55CA9-A0BD-4609-9307-BAF987B26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25E4293-851E-4FA2-BFF2-B646A42369DE}"/>
              </a:ext>
            </a:extLst>
          </p:cNvPr>
          <p:cNvSpPr>
            <a:spLocks noGrp="1"/>
          </p:cNvSpPr>
          <p:nvPr>
            <p:ph type="dt" sz="half" idx="10"/>
          </p:nvPr>
        </p:nvSpPr>
        <p:spPr/>
        <p:txBody>
          <a:bodyPr/>
          <a:lstStyle/>
          <a:p>
            <a:fld id="{3F9AFA87-1417-4992-ABD9-27C3BC8CC883}" type="datetimeFigureOut">
              <a:rPr lang="en-US" smtClean="0"/>
              <a:t>6/19/2024</a:t>
            </a:fld>
            <a:endParaRPr lang="en-US"/>
          </a:p>
        </p:txBody>
      </p:sp>
      <p:sp>
        <p:nvSpPr>
          <p:cNvPr id="5" name="Footer Placeholder 4">
            <a:extLst>
              <a:ext uri="{FF2B5EF4-FFF2-40B4-BE49-F238E27FC236}">
                <a16:creationId xmlns:a16="http://schemas.microsoft.com/office/drawing/2014/main" id="{59A907F5-F26D-4A91-8D70-AB54F8B43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8ACBD8-D942-449E-A2B8-358CD1365C0A}"/>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900724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A50897-0C2E-420B-9A38-A8D5C1D72786}"/>
              </a:ext>
            </a:extLst>
          </p:cNvPr>
          <p:cNvSpPr>
            <a:spLocks noGrp="1"/>
          </p:cNvSpPr>
          <p:nvPr>
            <p:ph type="title" orient="vert"/>
          </p:nvPr>
        </p:nvSpPr>
        <p:spPr>
          <a:xfrm>
            <a:off x="8450317" y="1517904"/>
            <a:ext cx="2220731" cy="454678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EDB2173-32A5-4677-A08F-DAB8FD430D1A}"/>
              </a:ext>
            </a:extLst>
          </p:cNvPr>
          <p:cNvSpPr>
            <a:spLocks noGrp="1"/>
          </p:cNvSpPr>
          <p:nvPr>
            <p:ph type="body" orient="vert" idx="1"/>
          </p:nvPr>
        </p:nvSpPr>
        <p:spPr>
          <a:xfrm>
            <a:off x="1517904" y="1517904"/>
            <a:ext cx="6562553" cy="454678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3DB124D-B801-4A6A-9DAF-EBC1B98FE4F7}"/>
              </a:ext>
            </a:extLst>
          </p:cNvPr>
          <p:cNvSpPr>
            <a:spLocks noGrp="1"/>
          </p:cNvSpPr>
          <p:nvPr>
            <p:ph type="dt" sz="half" idx="10"/>
          </p:nvPr>
        </p:nvSpPr>
        <p:spPr/>
        <p:txBody>
          <a:bodyPr/>
          <a:lstStyle/>
          <a:p>
            <a:fld id="{3F9AFA87-1417-4992-ABD9-27C3BC8CC883}" type="datetimeFigureOut">
              <a:rPr lang="en-US" smtClean="0"/>
              <a:t>6/19/2024</a:t>
            </a:fld>
            <a:endParaRPr lang="en-US"/>
          </a:p>
        </p:txBody>
      </p:sp>
      <p:sp>
        <p:nvSpPr>
          <p:cNvPr id="5" name="Footer Placeholder 4">
            <a:extLst>
              <a:ext uri="{FF2B5EF4-FFF2-40B4-BE49-F238E27FC236}">
                <a16:creationId xmlns:a16="http://schemas.microsoft.com/office/drawing/2014/main" id="{A8DAF8DF-2544-45A5-B62B-BB7948FCC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C232D-131E-4BE6-8E2E-BAF5A30846D6}"/>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186329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C5BB2-C09C-49B0-BAFA-DE1801CD3E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A47C21-944D-47FE-9519-A255188371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7CE36D-6B7B-4D5E-831E-34A4286D6E6A}"/>
              </a:ext>
            </a:extLst>
          </p:cNvPr>
          <p:cNvSpPr>
            <a:spLocks noGrp="1"/>
          </p:cNvSpPr>
          <p:nvPr>
            <p:ph type="dt" sz="half" idx="10"/>
          </p:nvPr>
        </p:nvSpPr>
        <p:spPr/>
        <p:txBody>
          <a:bodyPr/>
          <a:lstStyle/>
          <a:p>
            <a:fld id="{3F9AFA87-1417-4992-ABD9-27C3BC8CC883}" type="datetimeFigureOut">
              <a:rPr lang="en-US" smtClean="0"/>
              <a:t>6/19/2024</a:t>
            </a:fld>
            <a:endParaRPr lang="en-US"/>
          </a:p>
        </p:txBody>
      </p:sp>
      <p:sp>
        <p:nvSpPr>
          <p:cNvPr id="5" name="Footer Placeholder 4">
            <a:extLst>
              <a:ext uri="{FF2B5EF4-FFF2-40B4-BE49-F238E27FC236}">
                <a16:creationId xmlns:a16="http://schemas.microsoft.com/office/drawing/2014/main" id="{BA2AD668-6E19-425C-88F7-AF4220662C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05C53-CF7C-4936-9E35-1BEBD683626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352512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6C78-A717-4E1F-A742-FD5AECA03B4B}"/>
              </a:ext>
            </a:extLst>
          </p:cNvPr>
          <p:cNvSpPr>
            <a:spLocks noGrp="1"/>
          </p:cNvSpPr>
          <p:nvPr>
            <p:ph type="title"/>
          </p:nvPr>
        </p:nvSpPr>
        <p:spPr>
          <a:xfrm>
            <a:off x="1517904" y="1517904"/>
            <a:ext cx="91440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DA1270D-CCAE-4437-A0C0-052D111DFC80}"/>
              </a:ext>
            </a:extLst>
          </p:cNvPr>
          <p:cNvSpPr>
            <a:spLocks noGrp="1"/>
          </p:cNvSpPr>
          <p:nvPr>
            <p:ph type="body" idx="1"/>
          </p:nvPr>
        </p:nvSpPr>
        <p:spPr>
          <a:xfrm>
            <a:off x="1517904" y="4572000"/>
            <a:ext cx="91440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F006A-7EEE-4DB0-8F92-D34C0D46C38E}"/>
              </a:ext>
            </a:extLst>
          </p:cNvPr>
          <p:cNvSpPr>
            <a:spLocks noGrp="1"/>
          </p:cNvSpPr>
          <p:nvPr>
            <p:ph type="dt" sz="half" idx="10"/>
          </p:nvPr>
        </p:nvSpPr>
        <p:spPr/>
        <p:txBody>
          <a:bodyPr/>
          <a:lstStyle/>
          <a:p>
            <a:fld id="{3F9AFA87-1417-4992-ABD9-27C3BC8CC883}" type="datetimeFigureOut">
              <a:rPr lang="en-US" smtClean="0"/>
              <a:t>6/19/2024</a:t>
            </a:fld>
            <a:endParaRPr lang="en-US"/>
          </a:p>
        </p:txBody>
      </p:sp>
      <p:sp>
        <p:nvSpPr>
          <p:cNvPr id="5" name="Footer Placeholder 4">
            <a:extLst>
              <a:ext uri="{FF2B5EF4-FFF2-40B4-BE49-F238E27FC236}">
                <a16:creationId xmlns:a16="http://schemas.microsoft.com/office/drawing/2014/main" id="{FDA3F2ED-2B0E-44A9-8603-286CA0634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4D801C-6B4E-40B6-9D6E-558192264D2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80091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446AA-9418-4C3E-901B-8E2806122E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997482-2CA6-4707-976E-6FD4B57BFE66}"/>
              </a:ext>
            </a:extLst>
          </p:cNvPr>
          <p:cNvSpPr>
            <a:spLocks noGrp="1"/>
          </p:cNvSpPr>
          <p:nvPr>
            <p:ph sz="half" idx="1"/>
          </p:nvPr>
        </p:nvSpPr>
        <p:spPr>
          <a:xfrm>
            <a:off x="1517904"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909652-DD12-479C-B639-9452CBA8C019}"/>
              </a:ext>
            </a:extLst>
          </p:cNvPr>
          <p:cNvSpPr>
            <a:spLocks noGrp="1"/>
          </p:cNvSpPr>
          <p:nvPr>
            <p:ph sz="half" idx="2"/>
          </p:nvPr>
        </p:nvSpPr>
        <p:spPr>
          <a:xfrm>
            <a:off x="6336792"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EC7A6-AFB1-4989-A0B4-B422D5B2C69C}"/>
              </a:ext>
            </a:extLst>
          </p:cNvPr>
          <p:cNvSpPr>
            <a:spLocks noGrp="1"/>
          </p:cNvSpPr>
          <p:nvPr>
            <p:ph type="dt" sz="half" idx="10"/>
          </p:nvPr>
        </p:nvSpPr>
        <p:spPr/>
        <p:txBody>
          <a:bodyPr/>
          <a:lstStyle/>
          <a:p>
            <a:fld id="{3F9AFA87-1417-4992-ABD9-27C3BC8CC883}" type="datetimeFigureOut">
              <a:rPr lang="en-US" smtClean="0"/>
              <a:t>6/19/2024</a:t>
            </a:fld>
            <a:endParaRPr lang="en-US" dirty="0"/>
          </a:p>
        </p:txBody>
      </p:sp>
      <p:sp>
        <p:nvSpPr>
          <p:cNvPr id="6" name="Footer Placeholder 5">
            <a:extLst>
              <a:ext uri="{FF2B5EF4-FFF2-40B4-BE49-F238E27FC236}">
                <a16:creationId xmlns:a16="http://schemas.microsoft.com/office/drawing/2014/main" id="{F8D2117C-B497-4647-A66B-1887750FB53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E8C7AF-5092-416B-B61C-F41D3C573E0C}"/>
              </a:ext>
            </a:extLst>
          </p:cNvPr>
          <p:cNvSpPr>
            <a:spLocks noGrp="1"/>
          </p:cNvSpPr>
          <p:nvPr>
            <p:ph type="sldNum" sz="quarter" idx="12"/>
          </p:nvPr>
        </p:nvSpPr>
        <p:spPr/>
        <p:txBody>
          <a:bodyPr/>
          <a:lstStyle/>
          <a:p>
            <a:fld id="{CB1E4CB7-CB13-4810-BF18-BE31AFC64F93}" type="slidenum">
              <a:rPr lang="en-US" smtClean="0"/>
              <a:t>‹#›</a:t>
            </a:fld>
            <a:endParaRPr lang="en-US" dirty="0"/>
          </a:p>
        </p:txBody>
      </p:sp>
    </p:spTree>
    <p:extLst>
      <p:ext uri="{BB962C8B-B14F-4D97-AF65-F5344CB8AC3E}">
        <p14:creationId xmlns:p14="http://schemas.microsoft.com/office/powerpoint/2010/main" val="796629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E90CDE0-3FEB-42A0-8BCC-7DADE7D4A621}"/>
              </a:ext>
            </a:extLst>
          </p:cNvPr>
          <p:cNvSpPr>
            <a:spLocks noGrp="1"/>
          </p:cNvSpPr>
          <p:nvPr>
            <p:ph type="body" idx="1"/>
          </p:nvPr>
        </p:nvSpPr>
        <p:spPr>
          <a:xfrm>
            <a:off x="1517905"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778B8B-E9A3-44BE-85A6-3E316659A9B4}"/>
              </a:ext>
            </a:extLst>
          </p:cNvPr>
          <p:cNvSpPr>
            <a:spLocks noGrp="1"/>
          </p:cNvSpPr>
          <p:nvPr>
            <p:ph sz="half" idx="2"/>
          </p:nvPr>
        </p:nvSpPr>
        <p:spPr>
          <a:xfrm>
            <a:off x="1517904"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0BF1BCA-A435-4779-A6FE-15207141F519}"/>
              </a:ext>
            </a:extLst>
          </p:cNvPr>
          <p:cNvSpPr>
            <a:spLocks noGrp="1"/>
          </p:cNvSpPr>
          <p:nvPr>
            <p:ph type="body" sz="quarter" idx="3"/>
          </p:nvPr>
        </p:nvSpPr>
        <p:spPr>
          <a:xfrm>
            <a:off x="6336792"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9B1923-9749-49E3-88FA-75C326E6719A}"/>
              </a:ext>
            </a:extLst>
          </p:cNvPr>
          <p:cNvSpPr>
            <a:spLocks noGrp="1"/>
          </p:cNvSpPr>
          <p:nvPr>
            <p:ph sz="quarter" idx="4"/>
          </p:nvPr>
        </p:nvSpPr>
        <p:spPr>
          <a:xfrm>
            <a:off x="6336792"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F3A70F0-5AFA-4C5A-812B-220C6A38DB6B}"/>
              </a:ext>
            </a:extLst>
          </p:cNvPr>
          <p:cNvSpPr>
            <a:spLocks noGrp="1"/>
          </p:cNvSpPr>
          <p:nvPr>
            <p:ph type="dt" sz="half" idx="10"/>
          </p:nvPr>
        </p:nvSpPr>
        <p:spPr/>
        <p:txBody>
          <a:bodyPr/>
          <a:lstStyle/>
          <a:p>
            <a:fld id="{3F9AFA87-1417-4992-ABD9-27C3BC8CC883}" type="datetimeFigureOut">
              <a:rPr lang="en-US" smtClean="0"/>
              <a:t>6/19/2024</a:t>
            </a:fld>
            <a:endParaRPr lang="en-US"/>
          </a:p>
        </p:txBody>
      </p:sp>
      <p:sp>
        <p:nvSpPr>
          <p:cNvPr id="8" name="Footer Placeholder 7">
            <a:extLst>
              <a:ext uri="{FF2B5EF4-FFF2-40B4-BE49-F238E27FC236}">
                <a16:creationId xmlns:a16="http://schemas.microsoft.com/office/drawing/2014/main" id="{576AF721-83FE-4B57-B910-C395D23FDE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6A5893-52F1-44A1-AE8E-CF094DB41CFA}"/>
              </a:ext>
            </a:extLst>
          </p:cNvPr>
          <p:cNvSpPr>
            <a:spLocks noGrp="1"/>
          </p:cNvSpPr>
          <p:nvPr>
            <p:ph type="sldNum" sz="quarter" idx="12"/>
          </p:nvPr>
        </p:nvSpPr>
        <p:spPr/>
        <p:txBody>
          <a:bodyPr/>
          <a:lstStyle/>
          <a:p>
            <a:fld id="{CB1E4CB7-CB13-4810-BF18-BE31AFC64F93}" type="slidenum">
              <a:rPr lang="en-US" smtClean="0"/>
              <a:t>‹#›</a:t>
            </a:fld>
            <a:endParaRPr lang="en-US"/>
          </a:p>
        </p:txBody>
      </p:sp>
      <p:sp>
        <p:nvSpPr>
          <p:cNvPr id="10" name="Title 9">
            <a:extLst>
              <a:ext uri="{FF2B5EF4-FFF2-40B4-BE49-F238E27FC236}">
                <a16:creationId xmlns:a16="http://schemas.microsoft.com/office/drawing/2014/main" id="{D9D22302-83E3-4E22-93DF-1E5D463B64C3}"/>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802833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D85A6-A4E6-4160-BE43-8146A98946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A24A80-0792-4B3B-BB5A-8B2BD91095A7}"/>
              </a:ext>
            </a:extLst>
          </p:cNvPr>
          <p:cNvSpPr>
            <a:spLocks noGrp="1"/>
          </p:cNvSpPr>
          <p:nvPr>
            <p:ph type="dt" sz="half" idx="10"/>
          </p:nvPr>
        </p:nvSpPr>
        <p:spPr/>
        <p:txBody>
          <a:bodyPr/>
          <a:lstStyle/>
          <a:p>
            <a:fld id="{3F9AFA87-1417-4992-ABD9-27C3BC8CC883}" type="datetimeFigureOut">
              <a:rPr lang="en-US" smtClean="0"/>
              <a:t>6/19/2024</a:t>
            </a:fld>
            <a:endParaRPr lang="en-US"/>
          </a:p>
        </p:txBody>
      </p:sp>
      <p:sp>
        <p:nvSpPr>
          <p:cNvPr id="4" name="Footer Placeholder 3">
            <a:extLst>
              <a:ext uri="{FF2B5EF4-FFF2-40B4-BE49-F238E27FC236}">
                <a16:creationId xmlns:a16="http://schemas.microsoft.com/office/drawing/2014/main" id="{4526116E-7A6D-485F-9FA2-25F94D4F40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09ADCC-C5F2-4D90-B153-93DF55858291}"/>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318376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862271-51F6-4122-9709-D279042F8846}"/>
              </a:ext>
            </a:extLst>
          </p:cNvPr>
          <p:cNvSpPr>
            <a:spLocks noGrp="1"/>
          </p:cNvSpPr>
          <p:nvPr>
            <p:ph type="dt" sz="half" idx="10"/>
          </p:nvPr>
        </p:nvSpPr>
        <p:spPr/>
        <p:txBody>
          <a:bodyPr/>
          <a:lstStyle/>
          <a:p>
            <a:fld id="{3F9AFA87-1417-4992-ABD9-27C3BC8CC883}" type="datetimeFigureOut">
              <a:rPr lang="en-US" smtClean="0"/>
              <a:t>6/19/2024</a:t>
            </a:fld>
            <a:endParaRPr lang="en-US"/>
          </a:p>
        </p:txBody>
      </p:sp>
      <p:sp>
        <p:nvSpPr>
          <p:cNvPr id="3" name="Footer Placeholder 2">
            <a:extLst>
              <a:ext uri="{FF2B5EF4-FFF2-40B4-BE49-F238E27FC236}">
                <a16:creationId xmlns:a16="http://schemas.microsoft.com/office/drawing/2014/main" id="{452CFE08-03FE-487B-8963-9FAD3049CF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935A50-18AE-4CB1-BB10-1CBDD8A7C2C4}"/>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143660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F683-796D-458C-9B32-A385D604DBFC}"/>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FB1F0BD-641B-4148-BCB3-2704218C80B8}"/>
              </a:ext>
            </a:extLst>
          </p:cNvPr>
          <p:cNvSpPr>
            <a:spLocks noGrp="1"/>
          </p:cNvSpPr>
          <p:nvPr>
            <p:ph idx="1"/>
          </p:nvPr>
        </p:nvSpPr>
        <p:spPr>
          <a:xfrm>
            <a:off x="5330952" y="1517904"/>
            <a:ext cx="5330952" cy="45811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B28C843-B846-4456-9720-71B7D4FF4062}"/>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3A3A03-31BD-4E7E-879A-A1C71849703C}"/>
              </a:ext>
            </a:extLst>
          </p:cNvPr>
          <p:cNvSpPr>
            <a:spLocks noGrp="1"/>
          </p:cNvSpPr>
          <p:nvPr>
            <p:ph type="dt" sz="half" idx="10"/>
          </p:nvPr>
        </p:nvSpPr>
        <p:spPr/>
        <p:txBody>
          <a:bodyPr/>
          <a:lstStyle/>
          <a:p>
            <a:fld id="{3F9AFA87-1417-4992-ABD9-27C3BC8CC883}" type="datetimeFigureOut">
              <a:rPr lang="en-US" smtClean="0"/>
              <a:t>6/19/2024</a:t>
            </a:fld>
            <a:endParaRPr lang="en-US"/>
          </a:p>
        </p:txBody>
      </p:sp>
      <p:sp>
        <p:nvSpPr>
          <p:cNvPr id="6" name="Footer Placeholder 5">
            <a:extLst>
              <a:ext uri="{FF2B5EF4-FFF2-40B4-BE49-F238E27FC236}">
                <a16:creationId xmlns:a16="http://schemas.microsoft.com/office/drawing/2014/main" id="{4EA39078-7D38-4851-A363-B6BC179A5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FF25E-A25D-47AA-94EB-580A74F01F1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344151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83B4-9B31-4F73-9767-163636522F3A}"/>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BC7CFC30-8163-47A0-A97F-3F2C3A3BE73A}"/>
              </a:ext>
            </a:extLst>
          </p:cNvPr>
          <p:cNvSpPr>
            <a:spLocks noGrp="1"/>
          </p:cNvSpPr>
          <p:nvPr>
            <p:ph type="pic" idx="1"/>
          </p:nvPr>
        </p:nvSpPr>
        <p:spPr>
          <a:xfrm>
            <a:off x="5349240" y="764032"/>
            <a:ext cx="6089904" cy="5330952"/>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0AF1B390-0C23-466E-987C-26420A5F098D}"/>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9CA7C-B9D0-4A72-8061-1E02AA15FE86}"/>
              </a:ext>
            </a:extLst>
          </p:cNvPr>
          <p:cNvSpPr>
            <a:spLocks noGrp="1"/>
          </p:cNvSpPr>
          <p:nvPr>
            <p:ph type="dt" sz="half" idx="10"/>
          </p:nvPr>
        </p:nvSpPr>
        <p:spPr/>
        <p:txBody>
          <a:bodyPr/>
          <a:lstStyle/>
          <a:p>
            <a:fld id="{3F9AFA87-1417-4992-ABD9-27C3BC8CC883}" type="datetimeFigureOut">
              <a:rPr lang="en-US" smtClean="0"/>
              <a:t>6/19/2024</a:t>
            </a:fld>
            <a:endParaRPr lang="en-US"/>
          </a:p>
        </p:txBody>
      </p:sp>
      <p:sp>
        <p:nvSpPr>
          <p:cNvPr id="6" name="Footer Placeholder 5">
            <a:extLst>
              <a:ext uri="{FF2B5EF4-FFF2-40B4-BE49-F238E27FC236}">
                <a16:creationId xmlns:a16="http://schemas.microsoft.com/office/drawing/2014/main" id="{C53EFC84-C9FE-4BFA-9B4E-4516A1362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1A469-3EFC-4F94-8482-378582E1C14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419897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B1D84C-7934-4E5B-B6E4-A1D6EC299551}"/>
              </a:ext>
            </a:extLst>
          </p:cNvPr>
          <p:cNvSpPr>
            <a:spLocks noGrp="1"/>
          </p:cNvSpPr>
          <p:nvPr>
            <p:ph type="title"/>
          </p:nvPr>
        </p:nvSpPr>
        <p:spPr>
          <a:xfrm>
            <a:off x="1517904" y="1517904"/>
            <a:ext cx="9144000" cy="134416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F6A990F-40AC-447A-964A-840C94A6471A}"/>
              </a:ext>
            </a:extLst>
          </p:cNvPr>
          <p:cNvSpPr>
            <a:spLocks noGrp="1"/>
          </p:cNvSpPr>
          <p:nvPr>
            <p:ph type="body" idx="1"/>
          </p:nvPr>
        </p:nvSpPr>
        <p:spPr>
          <a:xfrm>
            <a:off x="1517904" y="2971800"/>
            <a:ext cx="9144000" cy="312724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7D832A1-FFBA-48B6-B2D0-E5414F12838B}"/>
              </a:ext>
            </a:extLst>
          </p:cNvPr>
          <p:cNvSpPr>
            <a:spLocks noGrp="1"/>
          </p:cNvSpPr>
          <p:nvPr>
            <p:ph type="dt" sz="half" idx="2"/>
          </p:nvPr>
        </p:nvSpPr>
        <p:spPr>
          <a:xfrm>
            <a:off x="8805672" y="6400800"/>
            <a:ext cx="1865376" cy="365125"/>
          </a:xfrm>
          <a:prstGeom prst="rect">
            <a:avLst/>
          </a:prstGeom>
        </p:spPr>
        <p:txBody>
          <a:bodyPr vert="horz" lIns="91440" tIns="45720" rIns="91440" bIns="45720" rtlCol="0" anchor="ctr"/>
          <a:lstStyle>
            <a:lvl1pPr algn="r">
              <a:defRPr sz="1000">
                <a:solidFill>
                  <a:schemeClr val="tx1"/>
                </a:solidFill>
              </a:defRPr>
            </a:lvl1pPr>
          </a:lstStyle>
          <a:p>
            <a:pPr algn="r"/>
            <a:fld id="{3F9AFA87-1417-4992-ABD9-27C3BC8CC883}" type="datetimeFigureOut">
              <a:rPr lang="en-US" smtClean="0"/>
              <a:pPr algn="r"/>
              <a:t>6/19/2024</a:t>
            </a:fld>
            <a:endParaRPr lang="en-US" dirty="0"/>
          </a:p>
        </p:txBody>
      </p:sp>
      <p:sp>
        <p:nvSpPr>
          <p:cNvPr id="5" name="Footer Placeholder 4">
            <a:extLst>
              <a:ext uri="{FF2B5EF4-FFF2-40B4-BE49-F238E27FC236}">
                <a16:creationId xmlns:a16="http://schemas.microsoft.com/office/drawing/2014/main" id="{0F933EC1-4EE2-4453-841C-CFDFE708948E}"/>
              </a:ext>
            </a:extLst>
          </p:cNvPr>
          <p:cNvSpPr>
            <a:spLocks noGrp="1"/>
          </p:cNvSpPr>
          <p:nvPr>
            <p:ph type="ftr" sz="quarter" idx="3"/>
          </p:nvPr>
        </p:nvSpPr>
        <p:spPr>
          <a:xfrm>
            <a:off x="758952" y="6400800"/>
            <a:ext cx="6099048" cy="365125"/>
          </a:xfrm>
          <a:prstGeom prst="rect">
            <a:avLst/>
          </a:prstGeom>
        </p:spPr>
        <p:txBody>
          <a:bodyPr vert="horz" lIns="91440" tIns="45720" rIns="91440" bIns="45720" rtlCol="0" anchor="ctr"/>
          <a:lstStyle>
            <a:lvl1pPr algn="l">
              <a:defRPr sz="1000">
                <a:solidFill>
                  <a:schemeClr val="tx1"/>
                </a:solidFill>
              </a:defRPr>
            </a:lvl1pPr>
          </a:lstStyle>
          <a:p>
            <a:endParaRPr lang="en-US" sz="1000" dirty="0"/>
          </a:p>
        </p:txBody>
      </p:sp>
      <p:sp>
        <p:nvSpPr>
          <p:cNvPr id="6" name="Slide Number Placeholder 5">
            <a:extLst>
              <a:ext uri="{FF2B5EF4-FFF2-40B4-BE49-F238E27FC236}">
                <a16:creationId xmlns:a16="http://schemas.microsoft.com/office/drawing/2014/main" id="{C3CEBA78-E732-44EF-BA0B-FC42F7931311}"/>
              </a:ext>
            </a:extLst>
          </p:cNvPr>
          <p:cNvSpPr>
            <a:spLocks noGrp="1"/>
          </p:cNvSpPr>
          <p:nvPr>
            <p:ph type="sldNum" sz="quarter" idx="4"/>
          </p:nvPr>
        </p:nvSpPr>
        <p:spPr>
          <a:xfrm>
            <a:off x="10899648" y="6400800"/>
            <a:ext cx="530352" cy="365125"/>
          </a:xfrm>
          <a:prstGeom prst="rect">
            <a:avLst/>
          </a:prstGeom>
        </p:spPr>
        <p:txBody>
          <a:bodyPr vert="horz" lIns="91440" tIns="45720" rIns="91440" bIns="45720" rtlCol="0" anchor="ctr"/>
          <a:lstStyle>
            <a:lvl1pPr algn="r">
              <a:defRPr sz="1000" b="1">
                <a:solidFill>
                  <a:schemeClr val="tx1"/>
                </a:solidFill>
              </a:defRPr>
            </a:lvl1pPr>
          </a:lstStyle>
          <a:p>
            <a:fld id="{CB1E4CB7-CB13-4810-BF18-BE31AFC64F93}" type="slidenum">
              <a:rPr lang="en-US" smtClean="0"/>
              <a:pPr/>
              <a:t>‹#›</a:t>
            </a:fld>
            <a:endParaRPr lang="en-US" sz="1000" dirty="0"/>
          </a:p>
        </p:txBody>
      </p:sp>
      <p:sp>
        <p:nvSpPr>
          <p:cNvPr id="8" name="Freeform: Shape 7">
            <a:extLst>
              <a:ext uri="{FF2B5EF4-FFF2-40B4-BE49-F238E27FC236}">
                <a16:creationId xmlns:a16="http://schemas.microsoft.com/office/drawing/2014/main" id="{49306479-8C4D-4E4A-A330-DFC80A8A01BE}"/>
              </a:ext>
            </a:extLst>
          </p:cNvPr>
          <p:cNvSpPr/>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290441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p:titleStyle>
    <p:body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8E954-F294-39D6-25E7-B93390630574}"/>
              </a:ext>
            </a:extLst>
          </p:cNvPr>
          <p:cNvSpPr>
            <a:spLocks noGrp="1"/>
          </p:cNvSpPr>
          <p:nvPr>
            <p:ph type="ctrTitle"/>
          </p:nvPr>
        </p:nvSpPr>
        <p:spPr>
          <a:xfrm>
            <a:off x="1517904" y="1053885"/>
            <a:ext cx="9144000" cy="2162858"/>
          </a:xfrm>
        </p:spPr>
        <p:txBody>
          <a:bodyPr>
            <a:noAutofit/>
          </a:bodyPr>
          <a:lstStyle/>
          <a:p>
            <a:r>
              <a:rPr lang="lt-LT" sz="4400" b="1" dirty="0">
                <a:latin typeface="Times New Roman" panose="02020603050405020304" pitchFamily="18" charset="0"/>
                <a:cs typeface="Times New Roman" panose="02020603050405020304" pitchFamily="18" charset="0"/>
              </a:rPr>
              <a:t>Maisto priedų</a:t>
            </a:r>
            <a:r>
              <a:rPr lang="en-US" sz="4400" b="1" dirty="0">
                <a:latin typeface="Times New Roman" panose="02020603050405020304" pitchFamily="18" charset="0"/>
                <a:cs typeface="Times New Roman" panose="02020603050405020304" pitchFamily="18" charset="0"/>
              </a:rPr>
              <a:t>,</a:t>
            </a:r>
            <a:r>
              <a:rPr lang="lt-LT" sz="4400" b="1" dirty="0">
                <a:latin typeface="Times New Roman" panose="02020603050405020304" pitchFamily="18" charset="0"/>
                <a:cs typeface="Times New Roman" panose="02020603050405020304" pitchFamily="18" charset="0"/>
              </a:rPr>
              <a:t> esančių pieniškose dešrelėse</a:t>
            </a:r>
            <a:r>
              <a:rPr lang="en-US" sz="4400" b="1">
                <a:latin typeface="Times New Roman" panose="02020603050405020304" pitchFamily="18" charset="0"/>
                <a:cs typeface="Times New Roman" panose="02020603050405020304" pitchFamily="18" charset="0"/>
              </a:rPr>
              <a:t>,</a:t>
            </a:r>
            <a:r>
              <a:rPr lang="lt-LT" sz="4400" b="1">
                <a:latin typeface="Times New Roman" panose="02020603050405020304" pitchFamily="18" charset="0"/>
                <a:cs typeface="Times New Roman" panose="02020603050405020304" pitchFamily="18" charset="0"/>
              </a:rPr>
              <a:t> </a:t>
            </a:r>
            <a:r>
              <a:rPr lang="lt-LT" sz="4400" b="1" dirty="0">
                <a:latin typeface="Times New Roman" panose="02020603050405020304" pitchFamily="18" charset="0"/>
                <a:cs typeface="Times New Roman" panose="02020603050405020304" pitchFamily="18" charset="0"/>
              </a:rPr>
              <a:t>įtaka žmogaus organizmui</a:t>
            </a:r>
            <a:endParaRPr lang="en-US" sz="4400"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B2E5DAB0-82D6-B295-9AF3-CDA70F054881}"/>
              </a:ext>
            </a:extLst>
          </p:cNvPr>
          <p:cNvSpPr>
            <a:spLocks noGrp="1"/>
          </p:cNvSpPr>
          <p:nvPr>
            <p:ph type="subTitle" idx="1"/>
          </p:nvPr>
        </p:nvSpPr>
        <p:spPr>
          <a:xfrm>
            <a:off x="1517904" y="3540869"/>
            <a:ext cx="9144000" cy="2324910"/>
          </a:xfrm>
        </p:spPr>
        <p:txBody>
          <a:bodyPr>
            <a:normAutofit fontScale="85000" lnSpcReduction="10000"/>
          </a:bodyPr>
          <a:lstStyle/>
          <a:p>
            <a:pPr algn="l"/>
            <a:r>
              <a:rPr lang="lt-LT" dirty="0">
                <a:latin typeface="Times New Roman" panose="02020603050405020304" pitchFamily="18" charset="0"/>
                <a:cs typeface="Times New Roman" panose="02020603050405020304" pitchFamily="18" charset="0"/>
              </a:rPr>
              <a:t>          Darbą atliko: VDU „Atžalyno“ progimnazijos 7b klasės mokinės:</a:t>
            </a:r>
          </a:p>
          <a:p>
            <a:pPr marL="731520" marR="732155" algn="l">
              <a:lnSpc>
                <a:spcPct val="150000"/>
              </a:lnSpc>
              <a:spcBef>
                <a:spcPts val="910"/>
              </a:spcBef>
              <a:spcAft>
                <a:spcPts val="0"/>
              </a:spcAft>
            </a:pPr>
            <a:r>
              <a:rPr lang="lt-LT" sz="2400" dirty="0">
                <a:effectLst/>
                <a:latin typeface="Times New Roman" panose="02020603050405020304" pitchFamily="18" charset="0"/>
                <a:ea typeface="Times New Roman" panose="02020603050405020304" pitchFamily="18" charset="0"/>
                <a:cs typeface="Times New Roman" panose="02020603050405020304" pitchFamily="18" charset="0"/>
              </a:rPr>
              <a:t>Elzė Česonytė, Milena Valčiukaitė, Elija Kuzmaitė, Kornelija Kranauskaitė, Justina Serbentaitė, Uršulė Šatūnaitė, Danielius Šabunin</a:t>
            </a:r>
          </a:p>
          <a:p>
            <a:pPr marL="731520" marR="732155" algn="l">
              <a:lnSpc>
                <a:spcPct val="150000"/>
              </a:lnSpc>
              <a:spcBef>
                <a:spcPts val="910"/>
              </a:spcBef>
              <a:spcAft>
                <a:spcPts val="0"/>
              </a:spcAft>
            </a:pPr>
            <a:r>
              <a:rPr lang="lt-LT" dirty="0">
                <a:latin typeface="Times New Roman" panose="02020603050405020304" pitchFamily="18" charset="0"/>
                <a:ea typeface="Times New Roman" panose="02020603050405020304" pitchFamily="18" charset="0"/>
                <a:cs typeface="Times New Roman" panose="02020603050405020304" pitchFamily="18" charset="0"/>
              </a:rPr>
              <a:t>Darbo vadovė: Ugnė Baronienė</a:t>
            </a:r>
            <a:endParaRPr lang="lt-LT"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31520" marR="732155" algn="l">
              <a:lnSpc>
                <a:spcPct val="150000"/>
              </a:lnSpc>
              <a:spcBef>
                <a:spcPts val="910"/>
              </a:spcBef>
              <a:spcAft>
                <a:spcPts val="0"/>
              </a:spcAft>
            </a:pPr>
            <a:endParaRPr lang="lt-LT"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31520" marR="732155" algn="ctr">
              <a:lnSpc>
                <a:spcPct val="150000"/>
              </a:lnSpc>
              <a:spcBef>
                <a:spcPts val="910"/>
              </a:spcBef>
              <a:spcAft>
                <a:spcPts val="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91868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Poveikis sveikatai</a:t>
            </a:r>
            <a:endParaRPr lang="lt-LT" dirty="0"/>
          </a:p>
        </p:txBody>
      </p:sp>
      <p:sp>
        <p:nvSpPr>
          <p:cNvPr id="3" name="Content Placeholder 2"/>
          <p:cNvSpPr>
            <a:spLocks noGrp="1"/>
          </p:cNvSpPr>
          <p:nvPr>
            <p:ph idx="1"/>
          </p:nvPr>
        </p:nvSpPr>
        <p:spPr/>
        <p:txBody>
          <a:bodyPr>
            <a:normAutofit fontScale="85000" lnSpcReduction="20000"/>
          </a:bodyPr>
          <a:lstStyle/>
          <a:p>
            <a:r>
              <a:rPr lang="lt-LT" sz="2900" dirty="0">
                <a:latin typeface="Times New Roman" panose="02020603050405020304" pitchFamily="18" charset="0"/>
                <a:cs typeface="Times New Roman" panose="02020603050405020304" pitchFamily="18" charset="0"/>
              </a:rPr>
              <a:t>E250 – natrio nitritas. </a:t>
            </a:r>
            <a:r>
              <a:rPr lang="en-US" sz="2900" dirty="0">
                <a:latin typeface="Times New Roman" panose="02020603050405020304" pitchFamily="18" charset="0"/>
                <a:cs typeface="Times New Roman" panose="02020603050405020304" pitchFamily="18" charset="0"/>
              </a:rPr>
              <a:t>K</a:t>
            </a:r>
            <a:r>
              <a:rPr lang="lt-LT" sz="2900" dirty="0">
                <a:latin typeface="Times New Roman" panose="02020603050405020304" pitchFamily="18" charset="0"/>
                <a:cs typeface="Times New Roman" panose="02020603050405020304" pitchFamily="18" charset="0"/>
              </a:rPr>
              <a:t>onservantas E250 </a:t>
            </a:r>
            <a:r>
              <a:rPr lang="en-US" sz="2900" dirty="0">
                <a:latin typeface="Times New Roman" panose="02020603050405020304" pitchFamily="18" charset="0"/>
                <a:cs typeface="Times New Roman" panose="02020603050405020304" pitchFamily="18" charset="0"/>
              </a:rPr>
              <a:t>didina </a:t>
            </a:r>
            <a:r>
              <a:rPr lang="lt-LT" sz="2900" dirty="0">
                <a:latin typeface="Times New Roman" panose="02020603050405020304" pitchFamily="18" charset="0"/>
                <a:cs typeface="Times New Roman" panose="02020603050405020304" pitchFamily="18" charset="0"/>
              </a:rPr>
              <a:t>žarnyno vėžio riziką. Į dešrelių masę natrio nitritas maišomas, kad mėsa nepapilkėtų ir būtų gražiai raudona.. Kuo tėvai savo vaikus daugiau maitina dešrelėmis, tuo daugiau jiems sukelia vėžinių susirgimų. Taipogi patekę į kraujo sistemą gali pakeisti hemoglobino raudinuosius kūnelius, dėl ko ilgainiui gali atsirasti mažakraujystės požymiai.</a:t>
            </a:r>
          </a:p>
          <a:p>
            <a:r>
              <a:rPr lang="lt-LT" sz="2900" dirty="0">
                <a:latin typeface="Times New Roman" panose="02020603050405020304" pitchFamily="18" charset="0"/>
                <a:cs typeface="Times New Roman" panose="02020603050405020304" pitchFamily="18" charset="0"/>
              </a:rPr>
              <a:t>E450 – Natrio/kalio/kalcio druskos su fosfatais. Poveikis alergija, astma.</a:t>
            </a:r>
          </a:p>
          <a:p>
            <a:endParaRPr lang="lt-LT" dirty="0"/>
          </a:p>
        </p:txBody>
      </p:sp>
    </p:spTree>
    <p:extLst>
      <p:ext uri="{BB962C8B-B14F-4D97-AF65-F5344CB8AC3E}">
        <p14:creationId xmlns:p14="http://schemas.microsoft.com/office/powerpoint/2010/main" val="3205796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5429" y="1243738"/>
            <a:ext cx="9144000" cy="4552627"/>
          </a:xfrm>
        </p:spPr>
        <p:txBody>
          <a:bodyPr>
            <a:normAutofit fontScale="92500"/>
          </a:bodyPr>
          <a:lstStyle/>
          <a:p>
            <a:r>
              <a:rPr lang="lt-LT" dirty="0">
                <a:latin typeface="Times New Roman" panose="02020603050405020304" pitchFamily="18" charset="0"/>
                <a:cs typeface="Times New Roman" panose="02020603050405020304" pitchFamily="18" charset="0"/>
              </a:rPr>
              <a:t>E262 laikomas saugiu maisto priedu, kai vartojamas įprastomis maisto pramonėje naudojamomis dozėmis. Didelės E262 dozės gali sukelti skrandžio diskomfortą ar virškinimo sutrikimus. Ilgalaikis poveikis: nėra įrodymų, kad E262 turėtų neigiamą ilgalaikį poveikį sveikatai, kai jis vartojamas pagal nustatytas normas.</a:t>
            </a:r>
          </a:p>
          <a:p>
            <a:r>
              <a:rPr lang="lt-LT" dirty="0">
                <a:latin typeface="Times New Roman" panose="02020603050405020304" pitchFamily="18" charset="0"/>
                <a:cs typeface="Times New Roman" panose="02020603050405020304" pitchFamily="18" charset="0"/>
              </a:rPr>
              <a:t>E407 – karageninas. Tai natūralus polisacharidas, išskiriamas skirtingų jūros dumblių Europoje, Azijoje ir Amerikoje. Šis tirštiklis ir stabilizatorius randamas daugelyje skirtingų produktų. Didelės koncentracijos dėl mikrofloros sukeliamo rūgimo žarnyne iššaukia dujų kaupimąsi ir pūtimą (taip pat kaip ir visi sunkiai virškinami polisacharidai). </a:t>
            </a:r>
            <a:endParaRPr lang="lt-LT" dirty="0"/>
          </a:p>
        </p:txBody>
      </p:sp>
    </p:spTree>
    <p:extLst>
      <p:ext uri="{BB962C8B-B14F-4D97-AF65-F5344CB8AC3E}">
        <p14:creationId xmlns:p14="http://schemas.microsoft.com/office/powerpoint/2010/main" val="923470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7904" y="1332854"/>
            <a:ext cx="9144000" cy="4766194"/>
          </a:xfrm>
        </p:spPr>
        <p:txBody>
          <a:bodyPr>
            <a:normAutofit/>
          </a:bodyPr>
          <a:lstStyle/>
          <a:p>
            <a:r>
              <a:rPr lang="lt-LT" sz="2200" dirty="0">
                <a:latin typeface="Times New Roman" panose="02020603050405020304" pitchFamily="18" charset="0"/>
                <a:cs typeface="Times New Roman" panose="02020603050405020304" pitchFamily="18" charset="0"/>
              </a:rPr>
              <a:t>E300  </a:t>
            </a:r>
            <a:r>
              <a:rPr lang="en-US" sz="2200" b="1" dirty="0">
                <a:latin typeface="Times New Roman" panose="02020603050405020304" pitchFamily="18" charset="0"/>
                <a:cs typeface="Times New Roman" panose="02020603050405020304" pitchFamily="18" charset="0"/>
              </a:rPr>
              <a:t>antioksidantas:</a:t>
            </a:r>
            <a:r>
              <a:rPr lang="en-US" sz="2200" dirty="0">
                <a:latin typeface="Times New Roman" panose="02020603050405020304" pitchFamily="18" charset="0"/>
                <a:cs typeface="Times New Roman" panose="02020603050405020304" pitchFamily="18" charset="0"/>
              </a:rPr>
              <a:t> Vitaminas C yra stiprus antioksidantas, padedantis apsaugoti ląsteles nuo laisvųjų radikalų sukeltos žalos.</a:t>
            </a:r>
            <a:endParaRPr lang="lt-LT" sz="2200" dirty="0">
              <a:latin typeface="Times New Roman" panose="02020603050405020304" pitchFamily="18" charset="0"/>
              <a:cs typeface="Times New Roman" panose="02020603050405020304" pitchFamily="18" charset="0"/>
            </a:endParaRPr>
          </a:p>
          <a:p>
            <a:r>
              <a:rPr lang="lt-LT" sz="2200" dirty="0">
                <a:latin typeface="Times New Roman" panose="02020603050405020304" pitchFamily="18" charset="0"/>
                <a:cs typeface="Times New Roman" panose="02020603050405020304" pitchFamily="18" charset="0"/>
              </a:rPr>
              <a:t>E-301</a:t>
            </a:r>
            <a:r>
              <a:rPr lang="en-US" sz="2200" dirty="0">
                <a:latin typeface="Times New Roman" panose="02020603050405020304" pitchFamily="18" charset="0"/>
                <a:cs typeface="Times New Roman" panose="02020603050405020304" pitchFamily="18" charset="0"/>
              </a:rPr>
              <a:t> </a:t>
            </a:r>
            <a:r>
              <a:rPr lang="lt-LT" sz="2200" dirty="0">
                <a:latin typeface="Times New Roman" panose="02020603050405020304" pitchFamily="18" charset="0"/>
                <a:cs typeface="Times New Roman" panose="02020603050405020304" pitchFamily="18" charset="0"/>
              </a:rPr>
              <a:t>V</a:t>
            </a:r>
            <a:r>
              <a:rPr lang="en-US" sz="2200" dirty="0">
                <a:latin typeface="Times New Roman" panose="02020603050405020304" pitchFamily="18" charset="0"/>
                <a:cs typeface="Times New Roman" panose="02020603050405020304" pitchFamily="18" charset="0"/>
              </a:rPr>
              <a:t>eikia kaip vitaminas C ir turi visas su tuo susijusias naudą sveikatai. </a:t>
            </a:r>
            <a:endParaRPr lang="lt-LT" sz="2200" dirty="0">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E331 </a:t>
            </a:r>
            <a:r>
              <a:rPr lang="lt-LT" sz="2200" dirty="0">
                <a:latin typeface="Times New Roman" panose="02020603050405020304" pitchFamily="18" charset="0"/>
                <a:cs typeface="Times New Roman" panose="02020603050405020304" pitchFamily="18" charset="0"/>
              </a:rPr>
              <a:t>– </a:t>
            </a:r>
            <a:r>
              <a:rPr lang="en-US" sz="2200" b="1" dirty="0">
                <a:latin typeface="Times New Roman" panose="02020603050405020304" pitchFamily="18" charset="0"/>
                <a:cs typeface="Times New Roman" panose="02020603050405020304" pitchFamily="18" charset="0"/>
              </a:rPr>
              <a:t>rūgštingumo reguliavimas: </a:t>
            </a:r>
            <a:r>
              <a:rPr lang="en-US" sz="2200" dirty="0">
                <a:latin typeface="Times New Roman" panose="02020603050405020304" pitchFamily="18" charset="0"/>
                <a:cs typeface="Times New Roman" panose="02020603050405020304" pitchFamily="18" charset="0"/>
              </a:rPr>
              <a:t>natrio citratas padeda reguliuoti rūgštingumą maisto produktuose, todėl jie tampa mažiau rūgštūs ir subalansuoto skonio. </a:t>
            </a:r>
            <a:r>
              <a:rPr lang="en-US" sz="2200" b="1" dirty="0">
                <a:latin typeface="Times New Roman" panose="02020603050405020304" pitchFamily="18" charset="0"/>
                <a:cs typeface="Times New Roman" panose="02020603050405020304" pitchFamily="18" charset="0"/>
              </a:rPr>
              <a:t>Inkstų akmenų prevencija: </a:t>
            </a:r>
            <a:r>
              <a:rPr lang="en-US" sz="2200" dirty="0">
                <a:latin typeface="Times New Roman" panose="02020603050405020304" pitchFamily="18" charset="0"/>
                <a:cs typeface="Times New Roman" panose="02020603050405020304" pitchFamily="18" charset="0"/>
              </a:rPr>
              <a:t>citratai yra naudingi žmonėms, linkusiems į inkstų akmenis, nes jie padeda išvengti kalcio oksalato kristalų susidarymo(9).</a:t>
            </a:r>
            <a:endParaRPr lang="lt-LT" sz="2200" dirty="0">
              <a:latin typeface="Times New Roman" panose="02020603050405020304" pitchFamily="18" charset="0"/>
              <a:cs typeface="Times New Roman" panose="02020603050405020304" pitchFamily="18" charset="0"/>
            </a:endParaRPr>
          </a:p>
          <a:p>
            <a:r>
              <a:rPr lang="lt-LT" sz="2200" dirty="0">
                <a:latin typeface="Times New Roman" panose="02020603050405020304" pitchFamily="18" charset="0"/>
                <a:cs typeface="Times New Roman" panose="02020603050405020304" pitchFamily="18" charset="0"/>
              </a:rPr>
              <a:t> </a:t>
            </a:r>
          </a:p>
          <a:p>
            <a:endParaRPr lang="lt-LT" dirty="0"/>
          </a:p>
        </p:txBody>
      </p:sp>
    </p:spTree>
    <p:extLst>
      <p:ext uri="{BB962C8B-B14F-4D97-AF65-F5344CB8AC3E}">
        <p14:creationId xmlns:p14="http://schemas.microsoft.com/office/powerpoint/2010/main" val="2786419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30006-46A6-5AFA-17BC-A7EAA7A6A857}"/>
              </a:ext>
            </a:extLst>
          </p:cNvPr>
          <p:cNvSpPr>
            <a:spLocks noGrp="1"/>
          </p:cNvSpPr>
          <p:nvPr>
            <p:ph type="title"/>
          </p:nvPr>
        </p:nvSpPr>
        <p:spPr>
          <a:xfrm>
            <a:off x="1605453" y="788329"/>
            <a:ext cx="9144000" cy="777824"/>
          </a:xfrm>
        </p:spPr>
        <p:txBody>
          <a:bodyPr>
            <a:normAutofit/>
          </a:bodyPr>
          <a:lstStyle/>
          <a:p>
            <a:pPr algn="ctr"/>
            <a:r>
              <a:rPr lang="lt-LT" sz="3600" b="1" dirty="0">
                <a:latin typeface="Times New Roman" panose="02020603050405020304" pitchFamily="18" charset="0"/>
                <a:cs typeface="Times New Roman" panose="02020603050405020304" pitchFamily="18" charset="0"/>
              </a:rPr>
              <a:t>Išvados </a:t>
            </a:r>
            <a:endParaRPr lang="en-US"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9E85084-B024-FCA8-26F7-1B938988EA20}"/>
              </a:ext>
            </a:extLst>
          </p:cNvPr>
          <p:cNvSpPr>
            <a:spLocks noGrp="1"/>
          </p:cNvSpPr>
          <p:nvPr>
            <p:ph idx="1"/>
          </p:nvPr>
        </p:nvSpPr>
        <p:spPr>
          <a:xfrm>
            <a:off x="1605453" y="1731525"/>
            <a:ext cx="9144000" cy="3861879"/>
          </a:xfrm>
        </p:spPr>
        <p:txBody>
          <a:bodyPr>
            <a:noAutofit/>
          </a:bodyPr>
          <a:lstStyle/>
          <a:p>
            <a:pPr lvl="0"/>
            <a:r>
              <a:rPr lang="lt-LT" sz="2400" dirty="0">
                <a:latin typeface="Times New Roman" panose="02020603050405020304" pitchFamily="18" charset="0"/>
                <a:cs typeface="Times New Roman" panose="02020603050405020304" pitchFamily="18" charset="0"/>
              </a:rPr>
              <a:t>Analizuojant dažniausiai  vartojamų pieniškų dešrelių  sudėtį nustatyta,  kad dažniausiai randami maisto priedai: E450, E250, E300,  E301. Rečiausiai randami priedai:  E</a:t>
            </a:r>
            <a:r>
              <a:rPr lang="fr-FR" sz="2400" dirty="0">
                <a:latin typeface="Times New Roman" panose="02020603050405020304" pitchFamily="18" charset="0"/>
                <a:cs typeface="Times New Roman" panose="02020603050405020304" pitchFamily="18" charset="0"/>
              </a:rPr>
              <a:t>331,  E407,   E262</a:t>
            </a:r>
            <a:r>
              <a:rPr lang="lt-LT" sz="2400" dirty="0">
                <a:latin typeface="Times New Roman" panose="02020603050405020304" pitchFamily="18" charset="0"/>
                <a:cs typeface="Times New Roman" panose="02020603050405020304" pitchFamily="18" charset="0"/>
              </a:rPr>
              <a:t>.</a:t>
            </a:r>
          </a:p>
          <a:p>
            <a:pPr lvl="0"/>
            <a:r>
              <a:rPr lang="fr-FR" sz="2400" dirty="0">
                <a:latin typeface="Times New Roman" panose="02020603050405020304" pitchFamily="18" charset="0"/>
                <a:cs typeface="Times New Roman" panose="02020603050405020304" pitchFamily="18" charset="0"/>
              </a:rPr>
              <a:t>I</a:t>
            </a:r>
            <a:r>
              <a:rPr lang="lt-LT" sz="2400" dirty="0">
                <a:latin typeface="Times New Roman" panose="02020603050405020304" pitchFamily="18" charset="0"/>
                <a:cs typeface="Times New Roman" panose="02020603050405020304" pitchFamily="18" charset="0"/>
              </a:rPr>
              <a:t>štyrus 5 dešrelių rūšis nustatyta, kad mažiausiai priedų randama virtose „Samsoniukų“ dešrelėse. Tačiau jose yra vienas pavojingiausių priedų E 250, kuris pažeidžia DNR grandinę arba sukelia vėžį bei kraujo ligas. Šį itin pavojingą priedą turėjo visos 4 tirtos dešrelės išskyrus Frankfurto.</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6156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t-LT" sz="4400" b="1" dirty="0">
                <a:latin typeface="Times New Roman" panose="02020603050405020304" pitchFamily="18" charset="0"/>
                <a:cs typeface="Times New Roman" panose="02020603050405020304" pitchFamily="18" charset="0"/>
              </a:rPr>
              <a:t>Išvados </a:t>
            </a:r>
            <a:endParaRPr lang="lt-LT" dirty="0"/>
          </a:p>
        </p:txBody>
      </p:sp>
      <p:sp>
        <p:nvSpPr>
          <p:cNvPr id="3" name="Content Placeholder 2"/>
          <p:cNvSpPr>
            <a:spLocks noGrp="1"/>
          </p:cNvSpPr>
          <p:nvPr>
            <p:ph idx="1"/>
          </p:nvPr>
        </p:nvSpPr>
        <p:spPr/>
        <p:txBody>
          <a:bodyPr/>
          <a:lstStyle/>
          <a:p>
            <a:r>
              <a:rPr lang="lt-LT" dirty="0">
                <a:latin typeface="Times New Roman" panose="02020603050405020304" pitchFamily="18" charset="0"/>
                <a:cs typeface="Times New Roman" panose="02020603050405020304" pitchFamily="18" charset="0"/>
              </a:rPr>
              <a:t>Priedas E-450 sukeliantis alergijas ir astmą buvo rastas visose dešrelėse išskyrus „Samsoniukų“.</a:t>
            </a:r>
          </a:p>
          <a:p>
            <a:r>
              <a:rPr lang="lt-LT" sz="2800" dirty="0">
                <a:latin typeface="Times New Roman" panose="02020603050405020304" pitchFamily="18" charset="0"/>
                <a:cs typeface="Times New Roman" panose="02020603050405020304" pitchFamily="18" charset="0"/>
              </a:rPr>
              <a:t>Visos produktų sudėtys yra reglamentuotos ir teisingos. Gamintojai viską paženklina ir nurodo etiketėse. Tai leidžia vartotojui teisingai pasirinkti.</a:t>
            </a:r>
          </a:p>
          <a:p>
            <a:endParaRPr lang="lt-LT" dirty="0"/>
          </a:p>
          <a:p>
            <a:endParaRPr lang="lt-LT" dirty="0"/>
          </a:p>
        </p:txBody>
      </p:sp>
    </p:spTree>
    <p:extLst>
      <p:ext uri="{BB962C8B-B14F-4D97-AF65-F5344CB8AC3E}">
        <p14:creationId xmlns:p14="http://schemas.microsoft.com/office/powerpoint/2010/main" val="2650060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lt-LT" dirty="0">
                <a:latin typeface="Times New Roman" panose="02020603050405020304" pitchFamily="18" charset="0"/>
                <a:cs typeface="Times New Roman" panose="02020603050405020304" pitchFamily="18" charset="0"/>
              </a:rPr>
              <a:t>Rekomendacijos</a:t>
            </a:r>
          </a:p>
        </p:txBody>
      </p:sp>
      <p:sp>
        <p:nvSpPr>
          <p:cNvPr id="3" name="Content Placeholder 2"/>
          <p:cNvSpPr>
            <a:spLocks noGrp="1"/>
          </p:cNvSpPr>
          <p:nvPr>
            <p:ph idx="1"/>
          </p:nvPr>
        </p:nvSpPr>
        <p:spPr/>
        <p:txBody>
          <a:bodyPr/>
          <a:lstStyle/>
          <a:p>
            <a:pPr lvl="0"/>
            <a:r>
              <a:rPr lang="lt-LT" dirty="0">
                <a:latin typeface="Times New Roman" panose="02020603050405020304" pitchFamily="18" charset="0"/>
                <a:cs typeface="Times New Roman" panose="02020603050405020304" pitchFamily="18" charset="0"/>
              </a:rPr>
              <a:t>Renkantis dešreles, reikėtų atidžiai skaityti aprašymus ant pakuočių, kur nurodoma, koks dešrelėse mėsos kiekis, kokią jų dalį sudaro įvairūs kiti maisto priedai. Būtina atkreipti dėmesį į gaminio paskirtį – virti, kepti įprastai ar ant žarijų, taip pat į paruošimo laiką bei nurodytas laikymo sąlygas.</a:t>
            </a:r>
          </a:p>
          <a:p>
            <a:pPr marL="0" indent="0">
              <a:buNone/>
            </a:pPr>
            <a:br>
              <a:rPr lang="lt-LT" dirty="0"/>
            </a:br>
            <a:endParaRPr lang="lt-LT" dirty="0"/>
          </a:p>
        </p:txBody>
      </p:sp>
    </p:spTree>
    <p:extLst>
      <p:ext uri="{BB962C8B-B14F-4D97-AF65-F5344CB8AC3E}">
        <p14:creationId xmlns:p14="http://schemas.microsoft.com/office/powerpoint/2010/main" val="2321376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B0F13-F723-6063-E717-75A52A26B0B5}"/>
              </a:ext>
            </a:extLst>
          </p:cNvPr>
          <p:cNvSpPr>
            <a:spLocks noGrp="1"/>
          </p:cNvSpPr>
          <p:nvPr>
            <p:ph type="title"/>
          </p:nvPr>
        </p:nvSpPr>
        <p:spPr/>
        <p:txBody>
          <a:bodyPr/>
          <a:lstStyle/>
          <a:p>
            <a:pPr algn="ctr"/>
            <a:r>
              <a:rPr lang="lt-LT" b="1" dirty="0">
                <a:latin typeface="Times New Roman" panose="02020603050405020304" pitchFamily="18" charset="0"/>
                <a:cs typeface="Times New Roman" panose="02020603050405020304" pitchFamily="18" charset="0"/>
              </a:rPr>
              <a:t>Tirtų dešrelių pakuočių pavyzdžiai</a:t>
            </a:r>
            <a:endParaRPr lang="en-US" b="1" dirty="0">
              <a:latin typeface="Times New Roman" panose="02020603050405020304" pitchFamily="18" charset="0"/>
              <a:cs typeface="Times New Roman" panose="02020603050405020304" pitchFamily="18" charset="0"/>
            </a:endParaRPr>
          </a:p>
        </p:txBody>
      </p:sp>
      <p:pic>
        <p:nvPicPr>
          <p:cNvPr id="6" name="Content Placeholder 5" descr="A red bag with a cartoon character on it&#10;&#10;Description automatically generated">
            <a:extLst>
              <a:ext uri="{FF2B5EF4-FFF2-40B4-BE49-F238E27FC236}">
                <a16:creationId xmlns:a16="http://schemas.microsoft.com/office/drawing/2014/main" id="{21A9AA4D-631C-F009-2D66-E4BE1EF75754}"/>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229584" y="2152207"/>
            <a:ext cx="5005882" cy="4193560"/>
          </a:xfrm>
        </p:spPr>
      </p:pic>
      <p:pic>
        <p:nvPicPr>
          <p:cNvPr id="8" name="Content Placeholder 7" descr="A red and white package with a white label&#10;&#10;Description automatically generated">
            <a:extLst>
              <a:ext uri="{FF2B5EF4-FFF2-40B4-BE49-F238E27FC236}">
                <a16:creationId xmlns:a16="http://schemas.microsoft.com/office/drawing/2014/main" id="{4E45AD64-FEB0-841D-BBBC-1C7FF4A9B0DB}"/>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245545" y="2152208"/>
            <a:ext cx="4873169" cy="4005955"/>
          </a:xfrm>
        </p:spPr>
      </p:pic>
      <p:pic>
        <p:nvPicPr>
          <p:cNvPr id="10" name="Picture 9" descr="A red package with food in it&#10;&#10;Description automatically generated">
            <a:extLst>
              <a:ext uri="{FF2B5EF4-FFF2-40B4-BE49-F238E27FC236}">
                <a16:creationId xmlns:a16="http://schemas.microsoft.com/office/drawing/2014/main" id="{822AE1A9-A6F1-DF08-DD1C-6FFDD077961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3855" y="2359276"/>
            <a:ext cx="4166293" cy="3798887"/>
          </a:xfrm>
          <a:prstGeom prst="rect">
            <a:avLst/>
          </a:prstGeom>
        </p:spPr>
      </p:pic>
    </p:spTree>
    <p:extLst>
      <p:ext uri="{BB962C8B-B14F-4D97-AF65-F5344CB8AC3E}">
        <p14:creationId xmlns:p14="http://schemas.microsoft.com/office/powerpoint/2010/main" val="31959904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0657D-363D-2827-950C-AD4174AD8196}"/>
              </a:ext>
            </a:extLst>
          </p:cNvPr>
          <p:cNvSpPr>
            <a:spLocks noGrp="1"/>
          </p:cNvSpPr>
          <p:nvPr>
            <p:ph type="title"/>
          </p:nvPr>
        </p:nvSpPr>
        <p:spPr/>
        <p:txBody>
          <a:bodyPr/>
          <a:lstStyle/>
          <a:p>
            <a:pPr algn="ctr"/>
            <a:r>
              <a:rPr lang="lt-LT" b="1" dirty="0">
                <a:latin typeface="Times New Roman" panose="02020603050405020304" pitchFamily="18" charset="0"/>
                <a:cs typeface="Times New Roman" panose="02020603050405020304" pitchFamily="18" charset="0"/>
              </a:rPr>
              <a:t>Ačiū už dėmesį</a:t>
            </a:r>
            <a:endParaRPr lang="en-US" b="1" dirty="0">
              <a:latin typeface="Times New Roman" panose="02020603050405020304" pitchFamily="18" charset="0"/>
              <a:cs typeface="Times New Roman" panose="02020603050405020304" pitchFamily="18" charset="0"/>
            </a:endParaRPr>
          </a:p>
        </p:txBody>
      </p:sp>
      <p:pic>
        <p:nvPicPr>
          <p:cNvPr id="6" name="Content Placeholder 5" descr="A cartoon hot dog with a face and hands up&#10;&#10;Description automatically generated">
            <a:extLst>
              <a:ext uri="{FF2B5EF4-FFF2-40B4-BE49-F238E27FC236}">
                <a16:creationId xmlns:a16="http://schemas.microsoft.com/office/drawing/2014/main" id="{3EA6878D-61D7-D763-6A19-599394A97B48}"/>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279410" y="2387937"/>
            <a:ext cx="3633180" cy="3633180"/>
          </a:xfrm>
        </p:spPr>
      </p:pic>
    </p:spTree>
    <p:extLst>
      <p:ext uri="{BB962C8B-B14F-4D97-AF65-F5344CB8AC3E}">
        <p14:creationId xmlns:p14="http://schemas.microsoft.com/office/powerpoint/2010/main" val="2704288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4E0FBF-883A-50F1-E1B4-174189F02B47}"/>
              </a:ext>
            </a:extLst>
          </p:cNvPr>
          <p:cNvSpPr>
            <a:spLocks noGrp="1"/>
          </p:cNvSpPr>
          <p:nvPr>
            <p:ph idx="1"/>
          </p:nvPr>
        </p:nvSpPr>
        <p:spPr>
          <a:xfrm>
            <a:off x="1430355" y="2047672"/>
            <a:ext cx="9144000" cy="3127248"/>
          </a:xfrm>
        </p:spPr>
        <p:txBody>
          <a:bodyPr>
            <a:normAutofit fontScale="85000" lnSpcReduction="10000"/>
          </a:bodyPr>
          <a:lstStyle/>
          <a:p>
            <a:pPr marL="857250" algn="just">
              <a:lnSpc>
                <a:spcPct val="150000"/>
              </a:lnSpc>
            </a:pPr>
            <a:r>
              <a:rPr lang="lt-LT" b="1" dirty="0">
                <a:effectLst/>
                <a:latin typeface="Times New Roman" panose="02020603050405020304" pitchFamily="18" charset="0"/>
                <a:ea typeface="Times New Roman" panose="02020603050405020304" pitchFamily="18" charset="0"/>
                <a:cs typeface="Times New Roman" panose="02020603050405020304" pitchFamily="18" charset="0"/>
              </a:rPr>
              <a:t>Tyrimo</a:t>
            </a:r>
            <a:r>
              <a:rPr lang="lt-LT"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b="1" dirty="0">
                <a:effectLst/>
                <a:latin typeface="Times New Roman" panose="02020603050405020304" pitchFamily="18" charset="0"/>
                <a:ea typeface="Times New Roman" panose="02020603050405020304" pitchFamily="18" charset="0"/>
                <a:cs typeface="Times New Roman" panose="02020603050405020304" pitchFamily="18" charset="0"/>
              </a:rPr>
              <a:t>objektas</a:t>
            </a:r>
            <a:r>
              <a:rPr lang="lt-LT" b="1"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dirty="0">
                <a:effectLst/>
                <a:latin typeface="Times New Roman" panose="02020603050405020304" pitchFamily="18" charset="0"/>
                <a:ea typeface="Times New Roman" panose="02020603050405020304" pitchFamily="18" charset="0"/>
                <a:cs typeface="Times New Roman" panose="02020603050405020304" pitchFamily="18" charset="0"/>
              </a:rPr>
              <a:t>–pieniškos dešrelės ir maisto priedai esantys jose.</a:t>
            </a:r>
            <a:endParaRPr lang="en-US" dirty="0">
              <a:effectLst/>
              <a:latin typeface="Times New Roman" panose="02020603050405020304" pitchFamily="18" charset="0"/>
              <a:ea typeface="Times New Roman" panose="02020603050405020304" pitchFamily="18" charset="0"/>
            </a:endParaRPr>
          </a:p>
          <a:p>
            <a:pPr marL="64770" marR="65405" indent="791845" algn="just">
              <a:lnSpc>
                <a:spcPct val="150000"/>
              </a:lnSpc>
              <a:spcAft>
                <a:spcPts val="0"/>
              </a:spcAft>
            </a:pPr>
            <a:r>
              <a:rPr lang="lt-LT" b="1" dirty="0">
                <a:effectLst/>
                <a:latin typeface="Times New Roman" panose="02020603050405020304" pitchFamily="18" charset="0"/>
                <a:ea typeface="Times New Roman" panose="02020603050405020304" pitchFamily="18" charset="0"/>
                <a:cs typeface="Times New Roman" panose="02020603050405020304" pitchFamily="18" charset="0"/>
              </a:rPr>
              <a:t>Tyrimo hipotezė </a:t>
            </a:r>
            <a:r>
              <a:rPr lang="lt-LT" dirty="0">
                <a:effectLst/>
                <a:latin typeface="Times New Roman" panose="02020603050405020304" pitchFamily="18" charset="0"/>
                <a:ea typeface="Times New Roman" panose="02020603050405020304" pitchFamily="18" charset="0"/>
                <a:cs typeface="Times New Roman" panose="02020603050405020304" pitchFamily="18" charset="0"/>
              </a:rPr>
              <a:t> – populiariausiose pieniškose dešrelėse esantys maisto priedai gali neigiamai veikti žmogaus sveikatą.</a:t>
            </a:r>
            <a:endParaRPr lang="en-US" dirty="0">
              <a:effectLst/>
              <a:latin typeface="Times New Roman" panose="02020603050405020304" pitchFamily="18" charset="0"/>
              <a:ea typeface="Times New Roman" panose="02020603050405020304" pitchFamily="18" charset="0"/>
            </a:endParaRPr>
          </a:p>
          <a:p>
            <a:pPr algn="just">
              <a:lnSpc>
                <a:spcPct val="150000"/>
              </a:lnSpc>
            </a:pPr>
            <a:r>
              <a:rPr lang="lt-LT" b="1" dirty="0">
                <a:effectLst/>
                <a:latin typeface="Times New Roman" panose="02020603050405020304" pitchFamily="18" charset="0"/>
                <a:ea typeface="Times New Roman" panose="02020603050405020304" pitchFamily="18" charset="0"/>
                <a:cs typeface="Times New Roman" panose="02020603050405020304" pitchFamily="18" charset="0"/>
              </a:rPr>
              <a:t>        Tikslas</a:t>
            </a:r>
            <a:r>
              <a:rPr lang="lt-LT" dirty="0">
                <a:effectLst/>
                <a:latin typeface="Times New Roman" panose="02020603050405020304" pitchFamily="18" charset="0"/>
                <a:ea typeface="Times New Roman" panose="02020603050405020304" pitchFamily="18" charset="0"/>
                <a:cs typeface="Times New Roman" panose="02020603050405020304" pitchFamily="18" charset="0"/>
              </a:rPr>
              <a:t> – ištirti kokie sveikatą įtakojantys veiksniai dedami į pieniškas dešreles</a:t>
            </a:r>
            <a:endParaRPr lang="en-US"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646696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latin typeface="Times New Roman" panose="02020603050405020304" pitchFamily="18" charset="0"/>
                <a:cs typeface="Times New Roman" panose="02020603050405020304" pitchFamily="18" charset="0"/>
              </a:rPr>
              <a:t>Uždaviniai: </a:t>
            </a:r>
            <a:br>
              <a:rPr lang="lt-LT" dirty="0">
                <a:latin typeface="Times New Roman" panose="02020603050405020304" pitchFamily="18" charset="0"/>
                <a:cs typeface="Times New Roman" panose="02020603050405020304" pitchFamily="18" charset="0"/>
              </a:rPr>
            </a:br>
            <a:endParaRPr lang="lt-LT" dirty="0"/>
          </a:p>
        </p:txBody>
      </p:sp>
      <p:sp>
        <p:nvSpPr>
          <p:cNvPr id="3" name="Content Placeholder 2"/>
          <p:cNvSpPr>
            <a:spLocks noGrp="1"/>
          </p:cNvSpPr>
          <p:nvPr>
            <p:ph idx="1"/>
          </p:nvPr>
        </p:nvSpPr>
        <p:spPr>
          <a:xfrm>
            <a:off x="1587646" y="2421610"/>
            <a:ext cx="9144000" cy="3127248"/>
          </a:xfrm>
        </p:spPr>
        <p:txBody>
          <a:bodyPr>
            <a:normAutofit lnSpcReduction="10000"/>
          </a:bodyPr>
          <a:lstStyle/>
          <a:p>
            <a:pPr lvl="0"/>
            <a:r>
              <a:rPr lang="lt-LT" dirty="0">
                <a:latin typeface="Times New Roman" panose="02020603050405020304" pitchFamily="18" charset="0"/>
                <a:cs typeface="Times New Roman" panose="02020603050405020304" pitchFamily="18" charset="0"/>
              </a:rPr>
              <a:t>Atliekant literatūros analizę išsiaiškinti kokie maisto priedai įprastai dedami į maisto produktus.</a:t>
            </a:r>
          </a:p>
          <a:p>
            <a:pPr lvl="0"/>
            <a:r>
              <a:rPr lang="lt-LT" dirty="0">
                <a:latin typeface="Times New Roman" panose="02020603050405020304" pitchFamily="18" charset="0"/>
                <a:cs typeface="Times New Roman" panose="02020603050405020304" pitchFamily="18" charset="0"/>
              </a:rPr>
              <a:t>Suskirstyti įprastai į mėsos gaminius dedamus maisto priedus pagal jų įtaką sveikatai.</a:t>
            </a:r>
          </a:p>
          <a:p>
            <a:pPr lvl="0"/>
            <a:r>
              <a:rPr lang="lt-LT" dirty="0">
                <a:latin typeface="Times New Roman" panose="02020603050405020304" pitchFamily="18" charset="0"/>
                <a:cs typeface="Times New Roman" panose="02020603050405020304" pitchFamily="18" charset="0"/>
              </a:rPr>
              <a:t>Atliekant tyrimą surasti kokie maisto priedai dedami į populiariausias lietuviškų gamintojų dešreles aprašant kaip jie gali veikti vartotojų sveikatą.</a:t>
            </a:r>
          </a:p>
          <a:p>
            <a:endParaRPr lang="lt-LT" dirty="0"/>
          </a:p>
        </p:txBody>
      </p:sp>
    </p:spTree>
    <p:extLst>
      <p:ext uri="{BB962C8B-B14F-4D97-AF65-F5344CB8AC3E}">
        <p14:creationId xmlns:p14="http://schemas.microsoft.com/office/powerpoint/2010/main" val="2075853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Freeform: Shape 13">
            <a:extLst>
              <a:ext uri="{FF2B5EF4-FFF2-40B4-BE49-F238E27FC236}">
                <a16:creationId xmlns:a16="http://schemas.microsoft.com/office/drawing/2014/main" id="{18E670AF-873F-44DB-9862-796E652EEC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430001" cy="6175613"/>
          </a:xfrm>
          <a:custGeom>
            <a:avLst/>
            <a:gdLst>
              <a:gd name="connsiteX0" fmla="*/ 0 w 11430001"/>
              <a:gd name="connsiteY0" fmla="*/ 0 h 6175613"/>
              <a:gd name="connsiteX1" fmla="*/ 5638031 w 11430001"/>
              <a:gd name="connsiteY1" fmla="*/ 0 h 6175613"/>
              <a:gd name="connsiteX2" fmla="*/ 5638031 w 11430001"/>
              <a:gd name="connsiteY2" fmla="*/ 758954 h 6175613"/>
              <a:gd name="connsiteX3" fmla="*/ 11430001 w 11430001"/>
              <a:gd name="connsiteY3" fmla="*/ 758954 h 6175613"/>
              <a:gd name="connsiteX4" fmla="*/ 11430001 w 11430001"/>
              <a:gd name="connsiteY4" fmla="*/ 6175613 h 6175613"/>
              <a:gd name="connsiteX5" fmla="*/ 5638031 w 11430001"/>
              <a:gd name="connsiteY5" fmla="*/ 6175613 h 6175613"/>
              <a:gd name="connsiteX6" fmla="*/ 5240741 w 11430001"/>
              <a:gd name="connsiteY6" fmla="*/ 6175613 h 6175613"/>
              <a:gd name="connsiteX7" fmla="*/ 0 w 11430001"/>
              <a:gd name="connsiteY7" fmla="*/ 6175613 h 61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430001" h="6175613">
                <a:moveTo>
                  <a:pt x="0" y="0"/>
                </a:moveTo>
                <a:lnTo>
                  <a:pt x="5638031" y="0"/>
                </a:lnTo>
                <a:lnTo>
                  <a:pt x="5638031" y="758954"/>
                </a:lnTo>
                <a:lnTo>
                  <a:pt x="11430001" y="758954"/>
                </a:lnTo>
                <a:lnTo>
                  <a:pt x="11430001" y="6175613"/>
                </a:lnTo>
                <a:lnTo>
                  <a:pt x="5638031" y="6175613"/>
                </a:lnTo>
                <a:lnTo>
                  <a:pt x="5240741" y="6175613"/>
                </a:lnTo>
                <a:lnTo>
                  <a:pt x="0" y="6175613"/>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C103AFE3-F99A-3F5E-5067-D6E71B280A96}"/>
              </a:ext>
            </a:extLst>
          </p:cNvPr>
          <p:cNvSpPr>
            <a:spLocks noGrp="1"/>
          </p:cNvSpPr>
          <p:nvPr>
            <p:ph idx="1"/>
          </p:nvPr>
        </p:nvSpPr>
        <p:spPr>
          <a:xfrm>
            <a:off x="859277" y="1969198"/>
            <a:ext cx="4089779" cy="3202674"/>
          </a:xfrm>
        </p:spPr>
        <p:txBody>
          <a:bodyPr anchor="t">
            <a:normAutofit/>
          </a:bodyPr>
          <a:lstStyle/>
          <a:p>
            <a:pPr>
              <a:lnSpc>
                <a:spcPct val="95000"/>
              </a:lnSpc>
            </a:pPr>
            <a:r>
              <a:rPr lang="lt-LT" sz="2200" b="1" dirty="0">
                <a:latin typeface="Times New Roman" panose="02020603050405020304" pitchFamily="18" charset="0"/>
                <a:cs typeface="Times New Roman" panose="02020603050405020304" pitchFamily="18" charset="0"/>
              </a:rPr>
              <a:t>Maisto priedai </a:t>
            </a:r>
            <a:r>
              <a:rPr lang="lt-LT" sz="2200" dirty="0">
                <a:latin typeface="Times New Roman" panose="02020603050405020304" pitchFamily="18" charset="0"/>
                <a:cs typeface="Times New Roman" panose="02020603050405020304" pitchFamily="18" charset="0"/>
              </a:rPr>
              <a:t>– natūralios ar sintetinės cheminės medžiagos, dedamos į maisto produktus, siekiant išlaikyti, sustiprinti, susilpninti tam tikras maisto produkto savybes ar pridėti papildomų, pvz., skonį, kvapą, išvaizdą. </a:t>
            </a:r>
          </a:p>
        </p:txBody>
      </p:sp>
      <p:pic>
        <p:nvPicPr>
          <p:cNvPr id="5" name="Picture 4" descr="A bowl of cereal with tags&#10;&#10;Description automatically generated">
            <a:extLst>
              <a:ext uri="{FF2B5EF4-FFF2-40B4-BE49-F238E27FC236}">
                <a16:creationId xmlns:a16="http://schemas.microsoft.com/office/drawing/2014/main" id="{846B8A58-0593-F479-2884-DA5324BFDB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41077" y="1969199"/>
            <a:ext cx="5399614" cy="3202674"/>
          </a:xfrm>
          <a:prstGeom prst="rect">
            <a:avLst/>
          </a:prstGeom>
        </p:spPr>
      </p:pic>
    </p:spTree>
    <p:extLst>
      <p:ext uri="{BB962C8B-B14F-4D97-AF65-F5344CB8AC3E}">
        <p14:creationId xmlns:p14="http://schemas.microsoft.com/office/powerpoint/2010/main" val="3753451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Freeform: Shape 13">
            <a:extLst>
              <a:ext uri="{FF2B5EF4-FFF2-40B4-BE49-F238E27FC236}">
                <a16:creationId xmlns:a16="http://schemas.microsoft.com/office/drawing/2014/main" id="{18E670AF-873F-44DB-9862-796E652EEC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430001" cy="6175613"/>
          </a:xfrm>
          <a:custGeom>
            <a:avLst/>
            <a:gdLst>
              <a:gd name="connsiteX0" fmla="*/ 0 w 11430001"/>
              <a:gd name="connsiteY0" fmla="*/ 0 h 6175613"/>
              <a:gd name="connsiteX1" fmla="*/ 5638031 w 11430001"/>
              <a:gd name="connsiteY1" fmla="*/ 0 h 6175613"/>
              <a:gd name="connsiteX2" fmla="*/ 5638031 w 11430001"/>
              <a:gd name="connsiteY2" fmla="*/ 758954 h 6175613"/>
              <a:gd name="connsiteX3" fmla="*/ 11430001 w 11430001"/>
              <a:gd name="connsiteY3" fmla="*/ 758954 h 6175613"/>
              <a:gd name="connsiteX4" fmla="*/ 11430001 w 11430001"/>
              <a:gd name="connsiteY4" fmla="*/ 6175613 h 6175613"/>
              <a:gd name="connsiteX5" fmla="*/ 5638031 w 11430001"/>
              <a:gd name="connsiteY5" fmla="*/ 6175613 h 6175613"/>
              <a:gd name="connsiteX6" fmla="*/ 5240741 w 11430001"/>
              <a:gd name="connsiteY6" fmla="*/ 6175613 h 6175613"/>
              <a:gd name="connsiteX7" fmla="*/ 0 w 11430001"/>
              <a:gd name="connsiteY7" fmla="*/ 6175613 h 61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430001" h="6175613">
                <a:moveTo>
                  <a:pt x="0" y="0"/>
                </a:moveTo>
                <a:lnTo>
                  <a:pt x="5638031" y="0"/>
                </a:lnTo>
                <a:lnTo>
                  <a:pt x="5638031" y="758954"/>
                </a:lnTo>
                <a:lnTo>
                  <a:pt x="11430001" y="758954"/>
                </a:lnTo>
                <a:lnTo>
                  <a:pt x="11430001" y="6175613"/>
                </a:lnTo>
                <a:lnTo>
                  <a:pt x="5638031" y="6175613"/>
                </a:lnTo>
                <a:lnTo>
                  <a:pt x="5240741" y="6175613"/>
                </a:lnTo>
                <a:lnTo>
                  <a:pt x="0" y="6175613"/>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475B4622-FE8D-C779-5BB0-393A306D59C6}"/>
              </a:ext>
            </a:extLst>
          </p:cNvPr>
          <p:cNvSpPr>
            <a:spLocks noGrp="1"/>
          </p:cNvSpPr>
          <p:nvPr>
            <p:ph idx="1"/>
          </p:nvPr>
        </p:nvSpPr>
        <p:spPr>
          <a:xfrm>
            <a:off x="976009" y="2001755"/>
            <a:ext cx="4089779" cy="3202674"/>
          </a:xfrm>
        </p:spPr>
        <p:txBody>
          <a:bodyPr anchor="t">
            <a:normAutofit/>
          </a:bodyPr>
          <a:lstStyle/>
          <a:p>
            <a:r>
              <a:rPr lang="lt-LT" sz="240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Europos sąjungoje, o tuo pačiu ir Lietuvoje, leidžiama vartoti tik tuos maisto priedus, kurie įtraukti į leidžiamų vartoti maisto priedų sąrašą. Visi leistini maisto priedai nurodyti Lietuvos higienos normoje </a:t>
            </a:r>
            <a:endParaRPr lang="en-US" sz="2400" dirty="0">
              <a:effectLst/>
              <a:latin typeface="Times New Roman" panose="02020603050405020304" pitchFamily="18" charset="0"/>
              <a:ea typeface="Times New Roman" panose="02020603050405020304" pitchFamily="18" charset="0"/>
            </a:endParaRPr>
          </a:p>
          <a:p>
            <a:endParaRPr lang="en-US" sz="2400" dirty="0"/>
          </a:p>
        </p:txBody>
      </p:sp>
      <p:pic>
        <p:nvPicPr>
          <p:cNvPr id="5" name="Picture 4" descr="A list of different languages&#10;&#10;Description automatically generated">
            <a:extLst>
              <a:ext uri="{FF2B5EF4-FFF2-40B4-BE49-F238E27FC236}">
                <a16:creationId xmlns:a16="http://schemas.microsoft.com/office/drawing/2014/main" id="{EE823FC1-4B89-159C-4CAD-8DEB298386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46607" y="1820723"/>
            <a:ext cx="5802575" cy="3383706"/>
          </a:xfrm>
          <a:prstGeom prst="rect">
            <a:avLst/>
          </a:prstGeom>
        </p:spPr>
      </p:pic>
    </p:spTree>
    <p:extLst>
      <p:ext uri="{BB962C8B-B14F-4D97-AF65-F5344CB8AC3E}">
        <p14:creationId xmlns:p14="http://schemas.microsoft.com/office/powerpoint/2010/main" val="1372605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1"/>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3B272257-593A-402F-88FA-F1DECD9E3F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192000" cy="6095999"/>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6E2C2C-A15F-DDA5-7900-954C119D81E8}"/>
              </a:ext>
            </a:extLst>
          </p:cNvPr>
          <p:cNvSpPr>
            <a:spLocks noGrp="1"/>
          </p:cNvSpPr>
          <p:nvPr>
            <p:ph type="title"/>
          </p:nvPr>
        </p:nvSpPr>
        <p:spPr>
          <a:xfrm>
            <a:off x="976009" y="1535908"/>
            <a:ext cx="9899650" cy="1344613"/>
          </a:xfrm>
        </p:spPr>
        <p:txBody>
          <a:bodyPr>
            <a:normAutofit/>
          </a:bodyPr>
          <a:lstStyle/>
          <a:p>
            <a:pPr algn="ctr"/>
            <a:r>
              <a:rPr lang="lt-LT" b="1" dirty="0">
                <a:latin typeface="Times New Roman" panose="02020603050405020304" pitchFamily="18" charset="0"/>
                <a:cs typeface="Times New Roman" panose="02020603050405020304" pitchFamily="18" charset="0"/>
              </a:rPr>
              <a:t>Maisto priedų poveikis žmogaus sveikatai</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537C194-A639-A0C2-BF1D-F55846D9923E}"/>
              </a:ext>
            </a:extLst>
          </p:cNvPr>
          <p:cNvSpPr>
            <a:spLocks noGrp="1"/>
          </p:cNvSpPr>
          <p:nvPr>
            <p:ph idx="1"/>
          </p:nvPr>
        </p:nvSpPr>
        <p:spPr>
          <a:xfrm>
            <a:off x="859277" y="2668655"/>
            <a:ext cx="9899650" cy="3125787"/>
          </a:xfrm>
        </p:spPr>
        <p:txBody>
          <a:bodyPr>
            <a:normAutofit fontScale="85000" lnSpcReduction="20000"/>
          </a:bodyPr>
          <a:lstStyle/>
          <a:p>
            <a:pPr indent="457200" algn="just">
              <a:lnSpc>
                <a:spcPct val="150000"/>
              </a:lnSpc>
            </a:pPr>
            <a:r>
              <a:rPr lang="lt-LT" sz="28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Jeigu neviršijamos leidžiamos koncentracijos, priedai neturėtų kenkti sveikatai. </a:t>
            </a:r>
          </a:p>
          <a:p>
            <a:pPr indent="457200" algn="just">
              <a:lnSpc>
                <a:spcPct val="150000"/>
              </a:lnSpc>
            </a:pPr>
            <a:r>
              <a:rPr lang="lt-LT" sz="2800" dirty="0">
                <a:solidFill>
                  <a:srgbClr val="000000"/>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Manoma, kad maisto priedai gali sukelti alergijas, bėrimus, slogą, bronchinę astmą, migreną, virškinimo sutrikimus, pykinimą, vėmimą, kasos, inkstų ligas, vaikų elgesio sutrikimus (hiperaktyvumą). Kai kurie maisto priedai gali turėti ir kancerogeninį poveikį.</a:t>
            </a:r>
            <a:endParaRPr lang="en-US" sz="2400" dirty="0">
              <a:effectLst/>
              <a:highlight>
                <a:srgbClr val="FFFFFF"/>
              </a:highligh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225725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A6B2B-20C3-0C28-F66C-231CBDD909CB}"/>
              </a:ext>
            </a:extLst>
          </p:cNvPr>
          <p:cNvSpPr>
            <a:spLocks noGrp="1"/>
          </p:cNvSpPr>
          <p:nvPr>
            <p:ph type="title"/>
          </p:nvPr>
        </p:nvSpPr>
        <p:spPr>
          <a:xfrm>
            <a:off x="1517904" y="1294167"/>
            <a:ext cx="9144000" cy="1344168"/>
          </a:xfrm>
        </p:spPr>
        <p:txBody>
          <a:bodyPr/>
          <a:lstStyle/>
          <a:p>
            <a:pPr algn="ctr"/>
            <a:r>
              <a:rPr lang="en-US" b="1" dirty="0">
                <a:latin typeface="Times New Roman" panose="02020603050405020304" pitchFamily="18" charset="0"/>
                <a:cs typeface="Times New Roman" panose="02020603050405020304" pitchFamily="18" charset="0"/>
              </a:rPr>
              <a:t>Tyrimo metodika</a:t>
            </a:r>
          </a:p>
        </p:txBody>
      </p:sp>
      <p:sp>
        <p:nvSpPr>
          <p:cNvPr id="3" name="Content Placeholder 2">
            <a:extLst>
              <a:ext uri="{FF2B5EF4-FFF2-40B4-BE49-F238E27FC236}">
                <a16:creationId xmlns:a16="http://schemas.microsoft.com/office/drawing/2014/main" id="{373B8F4A-82D5-66FD-AF45-A914E837DD62}"/>
              </a:ext>
            </a:extLst>
          </p:cNvPr>
          <p:cNvSpPr>
            <a:spLocks noGrp="1"/>
          </p:cNvSpPr>
          <p:nvPr>
            <p:ph idx="1"/>
          </p:nvPr>
        </p:nvSpPr>
        <p:spPr>
          <a:xfrm>
            <a:off x="1663819" y="2755068"/>
            <a:ext cx="9144000" cy="3127248"/>
          </a:xfrm>
        </p:spPr>
        <p:txBody>
          <a:bodyPr>
            <a:normAutofit fontScale="92500" lnSpcReduction="20000"/>
          </a:bodyPr>
          <a:lstStyle/>
          <a:p>
            <a:r>
              <a:rPr lang="lt-LT" dirty="0">
                <a:latin typeface="Times New Roman" panose="02020603050405020304" pitchFamily="18" charset="0"/>
                <a:cs typeface="Times New Roman" panose="02020603050405020304" pitchFamily="18" charset="0"/>
              </a:rPr>
              <a:t>Surinkta 5 dešrelių etiketės, rinkta ,,Maxima“ ir „Rimi“ parduotuvėse. Nuėjome į parduotuvę išsirinkome dešrelių ir nufotografavome jų etiketes, grįžę namo darbo eigoje viską išanalizavome.</a:t>
            </a:r>
          </a:p>
          <a:p>
            <a:r>
              <a:rPr lang="lt-LT" b="1" dirty="0">
                <a:latin typeface="Times New Roman" panose="02020603050405020304" pitchFamily="18" charset="0"/>
                <a:cs typeface="Times New Roman" panose="02020603050405020304" pitchFamily="18" charset="0"/>
              </a:rPr>
              <a:t>Kaip buvo analizuota?</a:t>
            </a:r>
            <a:r>
              <a:rPr lang="lt-LT" dirty="0">
                <a:latin typeface="Times New Roman" panose="02020603050405020304" pitchFamily="18" charset="0"/>
                <a:cs typeface="Times New Roman" panose="02020603050405020304" pitchFamily="18" charset="0"/>
              </a:rPr>
              <a:t> Pažiūrėję į etiketes, išrinkome maisto priedus ir juos išrašėme. Tada priedus suskaičiavome ir palyginome, koks priedų kiekis yra dešrelėse. Išanalizavome maisto priedų rūšis, kurie priedai dedami dažniausiai ir išskyrėme rečiausiai pasitaikančius. Galiausiai turėdamos visą susistemintą informaciją, galėjome aiškintis maisto priedų esančių dešrelės poveikį žmogaus organizmui.</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5489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Tyrimo rezultatai</a:t>
            </a:r>
            <a:endParaRPr lang="lt-LT"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717578486"/>
              </p:ext>
            </p:extLst>
          </p:nvPr>
        </p:nvGraphicFramePr>
        <p:xfrm>
          <a:off x="1517650" y="2971800"/>
          <a:ext cx="9144000" cy="112522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tblGrid>
              <a:tr h="370840">
                <a:tc>
                  <a:txBody>
                    <a:bodyPr/>
                    <a:lstStyle/>
                    <a:p>
                      <a:pPr algn="just">
                        <a:lnSpc>
                          <a:spcPct val="150000"/>
                        </a:lnSpc>
                        <a:spcAft>
                          <a:spcPts val="0"/>
                        </a:spcAft>
                      </a:pPr>
                      <a:r>
                        <a:rPr lang="lt-LT" sz="1100" dirty="0">
                          <a:solidFill>
                            <a:schemeClr val="tx1"/>
                          </a:solidFill>
                          <a:effectLst/>
                          <a:latin typeface="Times New Roman" panose="02020603050405020304" pitchFamily="18" charset="0"/>
                          <a:ea typeface="Times New Roman" panose="02020603050405020304" pitchFamily="18" charset="0"/>
                        </a:rPr>
                        <a:t>Virtos RIMI kiaulienos Extra dešrelės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lt-LT" sz="1100" dirty="0">
                          <a:solidFill>
                            <a:schemeClr val="tx1"/>
                          </a:solidFill>
                          <a:effectLst/>
                          <a:latin typeface="Times New Roman" panose="02020603050405020304" pitchFamily="18" charset="0"/>
                          <a:ea typeface="Times New Roman" panose="02020603050405020304" pitchFamily="18" charset="0"/>
                        </a:rPr>
                        <a:t>Virtos ,,Samsoniukų“</a:t>
                      </a:r>
                    </a:p>
                    <a:p>
                      <a:pPr algn="just">
                        <a:lnSpc>
                          <a:spcPct val="150000"/>
                        </a:lnSpc>
                        <a:spcAft>
                          <a:spcPts val="0"/>
                        </a:spcAft>
                      </a:pPr>
                      <a:r>
                        <a:rPr lang="lt-LT" sz="1100" dirty="0">
                          <a:solidFill>
                            <a:schemeClr val="tx1"/>
                          </a:solidFill>
                          <a:effectLst/>
                          <a:latin typeface="Times New Roman" panose="02020603050405020304" pitchFamily="18" charset="0"/>
                          <a:ea typeface="Times New Roman" panose="02020603050405020304" pitchFamily="18" charset="0"/>
                        </a:rPr>
                        <a:t> dešrelės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lt-LT" sz="1100" dirty="0">
                          <a:solidFill>
                            <a:schemeClr val="tx1"/>
                          </a:solidFill>
                          <a:effectLst/>
                          <a:latin typeface="Times New Roman" panose="02020603050405020304" pitchFamily="18" charset="0"/>
                          <a:ea typeface="Times New Roman" panose="02020603050405020304" pitchFamily="18" charset="0"/>
                        </a:rPr>
                        <a:t>Virtos </a:t>
                      </a:r>
                    </a:p>
                    <a:p>
                      <a:pPr algn="just">
                        <a:lnSpc>
                          <a:spcPct val="150000"/>
                        </a:lnSpc>
                        <a:spcAft>
                          <a:spcPts val="0"/>
                        </a:spcAft>
                      </a:pPr>
                      <a:r>
                        <a:rPr lang="lt-LT" sz="1100" dirty="0">
                          <a:solidFill>
                            <a:schemeClr val="tx1"/>
                          </a:solidFill>
                          <a:effectLst/>
                          <a:latin typeface="Times New Roman" panose="02020603050405020304" pitchFamily="18" charset="0"/>
                          <a:ea typeface="Times New Roman" panose="02020603050405020304" pitchFamily="18" charset="0"/>
                        </a:rPr>
                        <a:t>,,Frankfurto“</a:t>
                      </a:r>
                    </a:p>
                    <a:p>
                      <a:pPr algn="just">
                        <a:lnSpc>
                          <a:spcPct val="150000"/>
                        </a:lnSpc>
                        <a:spcAft>
                          <a:spcPts val="0"/>
                        </a:spcAft>
                      </a:pPr>
                      <a:r>
                        <a:rPr lang="lt-LT" sz="1100" dirty="0">
                          <a:solidFill>
                            <a:schemeClr val="tx1"/>
                          </a:solidFill>
                          <a:effectLst/>
                          <a:latin typeface="Times New Roman" panose="02020603050405020304" pitchFamily="18" charset="0"/>
                          <a:ea typeface="Times New Roman" panose="02020603050405020304" pitchFamily="18" charset="0"/>
                        </a:rPr>
                        <a:t> dešrelės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lt-LT" sz="1100" dirty="0">
                          <a:solidFill>
                            <a:schemeClr val="tx1"/>
                          </a:solidFill>
                          <a:effectLst/>
                          <a:latin typeface="Times New Roman" panose="02020603050405020304" pitchFamily="18" charset="0"/>
                          <a:ea typeface="Times New Roman" panose="02020603050405020304" pitchFamily="18" charset="0"/>
                        </a:rPr>
                        <a:t>Virtos ,,Populiariosios“ </a:t>
                      </a:r>
                    </a:p>
                    <a:p>
                      <a:pPr algn="just">
                        <a:lnSpc>
                          <a:spcPct val="150000"/>
                        </a:lnSpc>
                        <a:spcAft>
                          <a:spcPts val="0"/>
                        </a:spcAft>
                      </a:pPr>
                      <a:r>
                        <a:rPr lang="lt-LT" sz="1100" dirty="0">
                          <a:solidFill>
                            <a:schemeClr val="tx1"/>
                          </a:solidFill>
                          <a:effectLst/>
                          <a:latin typeface="Times New Roman" panose="02020603050405020304" pitchFamily="18" charset="0"/>
                          <a:ea typeface="Times New Roman" panose="02020603050405020304" pitchFamily="18" charset="0"/>
                        </a:rPr>
                        <a:t>dešrelės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lt-LT" sz="1100" dirty="0">
                          <a:solidFill>
                            <a:schemeClr val="tx1"/>
                          </a:solidFill>
                          <a:effectLst/>
                          <a:latin typeface="Times New Roman" panose="02020603050405020304" pitchFamily="18" charset="0"/>
                          <a:ea typeface="Times New Roman" panose="02020603050405020304" pitchFamily="18" charset="0"/>
                        </a:rPr>
                        <a:t>Virtos ,,Samsono“ </a:t>
                      </a:r>
                    </a:p>
                    <a:p>
                      <a:pPr algn="just">
                        <a:lnSpc>
                          <a:spcPct val="150000"/>
                        </a:lnSpc>
                        <a:spcAft>
                          <a:spcPts val="0"/>
                        </a:spcAft>
                      </a:pPr>
                      <a:r>
                        <a:rPr lang="lt-LT" sz="1100" dirty="0">
                          <a:solidFill>
                            <a:schemeClr val="tx1"/>
                          </a:solidFill>
                          <a:effectLst/>
                          <a:latin typeface="Times New Roman" panose="02020603050405020304" pitchFamily="18" charset="0"/>
                          <a:ea typeface="Times New Roman" panose="02020603050405020304" pitchFamily="18" charset="0"/>
                        </a:rPr>
                        <a:t>sardelės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algn="just">
                        <a:lnSpc>
                          <a:spcPct val="150000"/>
                        </a:lnSpc>
                        <a:spcAft>
                          <a:spcPts val="0"/>
                        </a:spcAft>
                      </a:pPr>
                      <a:r>
                        <a:rPr lang="lt-LT" sz="1100">
                          <a:solidFill>
                            <a:schemeClr val="tx1"/>
                          </a:solidFill>
                          <a:effectLst/>
                          <a:latin typeface="Times New Roman" panose="02020603050405020304" pitchFamily="18" charset="0"/>
                          <a:ea typeface="Times New Roman" panose="02020603050405020304" pitchFamily="18" charset="0"/>
                        </a:rPr>
                        <a:t>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lt-LT" sz="1100">
                          <a:solidFill>
                            <a:schemeClr val="tx1"/>
                          </a:solidFill>
                          <a:effectLst/>
                          <a:latin typeface="Times New Roman" panose="02020603050405020304" pitchFamily="18" charset="0"/>
                          <a:ea typeface="Times New Roman" panose="02020603050405020304" pitchFamily="18"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lt-LT" sz="1100">
                          <a:solidFill>
                            <a:schemeClr val="tx1"/>
                          </a:solidFill>
                          <a:effectLst/>
                          <a:latin typeface="Times New Roman" panose="02020603050405020304" pitchFamily="18" charset="0"/>
                          <a:ea typeface="Times New Roman" panose="02020603050405020304" pitchFamily="18" charset="0"/>
                        </a:rPr>
                        <a:t>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lt-LT" sz="1100">
                          <a:solidFill>
                            <a:schemeClr val="tx1"/>
                          </a:solidFill>
                          <a:effectLst/>
                          <a:latin typeface="Times New Roman" panose="02020603050405020304" pitchFamily="18" charset="0"/>
                          <a:ea typeface="Times New Roman" panose="02020603050405020304" pitchFamily="18"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50000"/>
                        </a:lnSpc>
                        <a:spcAft>
                          <a:spcPts val="0"/>
                        </a:spcAft>
                      </a:pPr>
                      <a:r>
                        <a:rPr lang="en-US" sz="1100" dirty="0">
                          <a:solidFill>
                            <a:schemeClr val="tx1"/>
                          </a:solidFill>
                          <a:effectLst/>
                          <a:latin typeface="Times New Roman" panose="02020603050405020304" pitchFamily="18" charset="0"/>
                          <a:ea typeface="Times New Roman" panose="02020603050405020304" pitchFamily="18" charset="0"/>
                        </a:rPr>
                        <a:t>4</a:t>
                      </a:r>
                      <a:endParaRPr lang="lt-LT" sz="11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02566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43FC2-55DF-4280-DCCA-160DCCA0C1B7}"/>
              </a:ext>
            </a:extLst>
          </p:cNvPr>
          <p:cNvSpPr>
            <a:spLocks noGrp="1"/>
          </p:cNvSpPr>
          <p:nvPr>
            <p:ph type="title"/>
          </p:nvPr>
        </p:nvSpPr>
        <p:spPr>
          <a:xfrm>
            <a:off x="1507787" y="914789"/>
            <a:ext cx="9144000" cy="1344168"/>
          </a:xfrm>
        </p:spPr>
        <p:txBody>
          <a:bodyPr>
            <a:normAutofit/>
          </a:bodyPr>
          <a:lstStyle/>
          <a:p>
            <a:pPr algn="ctr"/>
            <a:r>
              <a:rPr lang="en-US" sz="3200" b="1" dirty="0">
                <a:latin typeface="Times New Roman" panose="02020603050405020304" pitchFamily="18" charset="0"/>
                <a:cs typeface="Times New Roman" panose="02020603050405020304" pitchFamily="18" charset="0"/>
              </a:rPr>
              <a:t>Tyrimo rezultatai</a:t>
            </a:r>
          </a:p>
        </p:txBody>
      </p:sp>
      <p:graphicFrame>
        <p:nvGraphicFramePr>
          <p:cNvPr id="13" name="Content Placeholder 12">
            <a:extLst>
              <a:ext uri="{FF2B5EF4-FFF2-40B4-BE49-F238E27FC236}">
                <a16:creationId xmlns:a16="http://schemas.microsoft.com/office/drawing/2014/main" id="{0E852E7F-D0DA-4FCF-4352-7B2613594A13}"/>
              </a:ext>
            </a:extLst>
          </p:cNvPr>
          <p:cNvGraphicFramePr>
            <a:graphicFrameLocks noGrp="1"/>
          </p:cNvGraphicFramePr>
          <p:nvPr>
            <p:ph idx="1"/>
            <p:extLst>
              <p:ext uri="{D42A27DB-BD31-4B8C-83A1-F6EECF244321}">
                <p14:modId xmlns:p14="http://schemas.microsoft.com/office/powerpoint/2010/main" val="1080579169"/>
              </p:ext>
            </p:extLst>
          </p:nvPr>
        </p:nvGraphicFramePr>
        <p:xfrm>
          <a:off x="1507787" y="1457924"/>
          <a:ext cx="9231548" cy="4833417"/>
        </p:xfrm>
        <a:graphic>
          <a:graphicData uri="http://schemas.openxmlformats.org/drawingml/2006/table">
            <a:tbl>
              <a:tblPr firstRow="1" firstCol="1" bandRow="1"/>
              <a:tblGrid>
                <a:gridCol w="1322962">
                  <a:extLst>
                    <a:ext uri="{9D8B030D-6E8A-4147-A177-3AD203B41FA5}">
                      <a16:colId xmlns:a16="http://schemas.microsoft.com/office/drawing/2014/main" val="3262136019"/>
                    </a:ext>
                  </a:extLst>
                </a:gridCol>
                <a:gridCol w="1465360">
                  <a:extLst>
                    <a:ext uri="{9D8B030D-6E8A-4147-A177-3AD203B41FA5}">
                      <a16:colId xmlns:a16="http://schemas.microsoft.com/office/drawing/2014/main" val="1481180204"/>
                    </a:ext>
                  </a:extLst>
                </a:gridCol>
                <a:gridCol w="2054780">
                  <a:extLst>
                    <a:ext uri="{9D8B030D-6E8A-4147-A177-3AD203B41FA5}">
                      <a16:colId xmlns:a16="http://schemas.microsoft.com/office/drawing/2014/main" val="1214256911"/>
                    </a:ext>
                  </a:extLst>
                </a:gridCol>
                <a:gridCol w="2289420">
                  <a:extLst>
                    <a:ext uri="{9D8B030D-6E8A-4147-A177-3AD203B41FA5}">
                      <a16:colId xmlns:a16="http://schemas.microsoft.com/office/drawing/2014/main" val="523070413"/>
                    </a:ext>
                  </a:extLst>
                </a:gridCol>
                <a:gridCol w="2099026">
                  <a:extLst>
                    <a:ext uri="{9D8B030D-6E8A-4147-A177-3AD203B41FA5}">
                      <a16:colId xmlns:a16="http://schemas.microsoft.com/office/drawing/2014/main" val="1874619441"/>
                    </a:ext>
                  </a:extLst>
                </a:gridCol>
              </a:tblGrid>
              <a:tr h="1091616">
                <a:tc>
                  <a:txBody>
                    <a:bodyPr/>
                    <a:lstStyle/>
                    <a:p>
                      <a:pPr algn="just">
                        <a:lnSpc>
                          <a:spcPct val="150000"/>
                        </a:lnSpc>
                      </a:pPr>
                      <a:r>
                        <a:rPr lang="lt-LT" sz="11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50000"/>
                        </a:lnSpc>
                      </a:pPr>
                      <a:r>
                        <a:rPr lang="lt-LT" sz="1600" b="1" dirty="0">
                          <a:effectLst/>
                          <a:latin typeface="Times New Roman" panose="02020603050405020304" pitchFamily="18" charset="0"/>
                          <a:ea typeface="Times New Roman" panose="02020603050405020304" pitchFamily="18" charset="0"/>
                          <a:cs typeface="Times New Roman" panose="02020603050405020304" pitchFamily="18" charset="0"/>
                        </a:rPr>
                        <a:t>Virtos ,,Samsoniukų‘‘ </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lt-LT" sz="1600" b="1" dirty="0">
                          <a:effectLst/>
                          <a:latin typeface="Times New Roman" panose="02020603050405020304" pitchFamily="18" charset="0"/>
                          <a:ea typeface="Times New Roman" panose="02020603050405020304" pitchFamily="18" charset="0"/>
                          <a:cs typeface="Times New Roman" panose="02020603050405020304" pitchFamily="18" charset="0"/>
                        </a:rPr>
                        <a:t>dešrelės</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50000"/>
                        </a:lnSpc>
                      </a:pPr>
                      <a:r>
                        <a:rPr lang="lt-LT" sz="1600" b="1" dirty="0">
                          <a:effectLst/>
                          <a:latin typeface="Times New Roman" panose="02020603050405020304" pitchFamily="18" charset="0"/>
                          <a:ea typeface="Times New Roman" panose="02020603050405020304" pitchFamily="18" charset="0"/>
                          <a:cs typeface="Times New Roman" panose="02020603050405020304" pitchFamily="18" charset="0"/>
                        </a:rPr>
                        <a:t>Virtos ,,Frankfurto‘‘ dešrelės</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50000"/>
                        </a:lnSpc>
                      </a:pPr>
                      <a:r>
                        <a:rPr lang="lt-LT" sz="1600" b="1" dirty="0">
                          <a:effectLst/>
                          <a:latin typeface="Times New Roman" panose="02020603050405020304" pitchFamily="18" charset="0"/>
                          <a:ea typeface="Times New Roman" panose="02020603050405020304" pitchFamily="18" charset="0"/>
                          <a:cs typeface="Times New Roman" panose="02020603050405020304" pitchFamily="18" charset="0"/>
                        </a:rPr>
                        <a:t>Virtos ,,Populiariosios‘‘ dešrelės</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50000"/>
                        </a:lnSpc>
                      </a:pPr>
                      <a:r>
                        <a:rPr lang="lt-LT" sz="1600" b="1" dirty="0">
                          <a:effectLst/>
                          <a:latin typeface="Times New Roman" panose="02020603050405020304" pitchFamily="18" charset="0"/>
                          <a:ea typeface="Times New Roman" panose="02020603050405020304" pitchFamily="18" charset="0"/>
                          <a:cs typeface="Times New Roman" panose="02020603050405020304" pitchFamily="18" charset="0"/>
                        </a:rPr>
                        <a:t>Virtos ,,Samsono‘‘ sardelės</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64474244"/>
                  </a:ext>
                </a:extLst>
              </a:tr>
              <a:tr h="1867477">
                <a:tc>
                  <a:txBody>
                    <a:bodyPr/>
                    <a:lstStyle/>
                    <a:p>
                      <a:pPr algn="just">
                        <a:lnSpc>
                          <a:spcPct val="150000"/>
                        </a:lnSpc>
                      </a:pPr>
                      <a:r>
                        <a:rPr lang="lt-LT" sz="1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Kenksmingi</a:t>
                      </a:r>
                      <a:endParaRPr lang="en-US" sz="14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50000"/>
                        </a:lnSpc>
                      </a:pP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a:t>
                      </a:r>
                      <a:r>
                        <a:rPr lang="en-GB"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250 </a:t>
                      </a:r>
                      <a:r>
                        <a:rPr lang="en-GB" sz="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didina</a:t>
                      </a:r>
                      <a:r>
                        <a:rPr lang="en-GB"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žarnyno vėžio riziką</a:t>
                      </a:r>
                      <a:r>
                        <a:rPr lang="en-US"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pPr>
                      <a:r>
                        <a:rPr lang="en-US"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Veikia</a:t>
                      </a:r>
                      <a:r>
                        <a:rPr lang="en-US" sz="1200" baseline="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200" baseline="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kraujo sistema</a:t>
                      </a:r>
                      <a:endPar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50000"/>
                        </a:lnSpc>
                      </a:pPr>
                      <a:r>
                        <a:rPr lang="lt-LT"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E450 sukelia alergiją, astma</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50000"/>
                        </a:lnSpc>
                      </a:pP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E450 sukelia alergiją, astma</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E250 didina žarnyno vėžio riziką</a:t>
                      </a:r>
                    </a:p>
                    <a:p>
                      <a:pPr marL="0" marR="0" lvl="0" indent="0" algn="just" defTabSz="914400" rtl="0" eaLnBrk="1" fontAlgn="auto" latinLnBrk="0" hangingPunct="1">
                        <a:lnSpc>
                          <a:spcPct val="150000"/>
                        </a:lnSpc>
                        <a:spcBef>
                          <a:spcPts val="0"/>
                        </a:spcBef>
                        <a:spcAft>
                          <a:spcPts val="0"/>
                        </a:spcAft>
                        <a:buClrTx/>
                        <a:buSzTx/>
                        <a:buFontTx/>
                        <a:buNone/>
                        <a:tabLst/>
                        <a:defRPr/>
                      </a:pPr>
                      <a:r>
                        <a:rPr lang="en-US"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Veikia</a:t>
                      </a:r>
                      <a:r>
                        <a:rPr lang="en-US" sz="1200" baseline="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200" baseline="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kraujo sistema</a:t>
                      </a:r>
                    </a:p>
                    <a:p>
                      <a:pPr marL="0" marR="0" lvl="0" indent="0" algn="just" defTabSz="914400" rtl="0" eaLnBrk="1" fontAlgn="auto" latinLnBrk="0" hangingPunct="1">
                        <a:lnSpc>
                          <a:spcPct val="150000"/>
                        </a:lnSpc>
                        <a:spcBef>
                          <a:spcPts val="0"/>
                        </a:spcBef>
                        <a:spcAft>
                          <a:spcPts val="0"/>
                        </a:spcAft>
                        <a:buClrTx/>
                        <a:buSzTx/>
                        <a:buFontTx/>
                        <a:buNone/>
                        <a:tabLst/>
                        <a:defRPr/>
                      </a:pP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E262 dirgina virškinimo sistemą, alerginės reakcijos</a:t>
                      </a:r>
                    </a:p>
                    <a:p>
                      <a:pPr marL="0" marR="0" lvl="0" indent="0" algn="just" defTabSz="914400" rtl="0" eaLnBrk="1" fontAlgn="auto" latinLnBrk="0" hangingPunct="1">
                        <a:lnSpc>
                          <a:spcPct val="150000"/>
                        </a:lnSpc>
                        <a:spcBef>
                          <a:spcPts val="0"/>
                        </a:spcBef>
                        <a:spcAft>
                          <a:spcPts val="0"/>
                        </a:spcAft>
                        <a:buClrTx/>
                        <a:buSzTx/>
                        <a:buFontTx/>
                        <a:buNone/>
                        <a:tabLst/>
                        <a:defRPr/>
                      </a:pPr>
                      <a:endPar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endPar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50000"/>
                        </a:lnSpc>
                      </a:pP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E450 sukelia alergiją, astma</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E250 didina žarnyno vėžio riziką</a:t>
                      </a:r>
                    </a:p>
                    <a:p>
                      <a:pPr marL="0" marR="0" lvl="0" indent="0" algn="just" defTabSz="914400" rtl="0" eaLnBrk="1" fontAlgn="auto" latinLnBrk="0" hangingPunct="1">
                        <a:lnSpc>
                          <a:spcPct val="150000"/>
                        </a:lnSpc>
                        <a:spcBef>
                          <a:spcPts val="0"/>
                        </a:spcBef>
                        <a:spcAft>
                          <a:spcPts val="0"/>
                        </a:spcAft>
                        <a:buClrTx/>
                        <a:buSzTx/>
                        <a:buFontTx/>
                        <a:buNone/>
                        <a:tabLst/>
                        <a:defRPr/>
                      </a:pPr>
                      <a:r>
                        <a:rPr lang="en-US" sz="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Veikia</a:t>
                      </a:r>
                      <a:r>
                        <a:rPr lang="en-US" sz="1200" baseline="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200" baseline="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kraujo sistema</a:t>
                      </a:r>
                    </a:p>
                    <a:p>
                      <a:pPr marL="0" marR="0" lvl="0" indent="0" algn="just" defTabSz="914400" rtl="0" eaLnBrk="1" fontAlgn="auto" latinLnBrk="0" hangingPunct="1">
                        <a:lnSpc>
                          <a:spcPct val="150000"/>
                        </a:lnSpc>
                        <a:spcBef>
                          <a:spcPts val="0"/>
                        </a:spcBef>
                        <a:spcAft>
                          <a:spcPts val="0"/>
                        </a:spcAft>
                        <a:buClrTx/>
                        <a:buSzTx/>
                        <a:buFontTx/>
                        <a:buNone/>
                        <a:tabLst/>
                        <a:defRPr/>
                      </a:pP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E407 uždegimas, virškinimo sistemos poveikis, alerginės reakcijos</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50000"/>
                        </a:lnSpc>
                        <a:spcBef>
                          <a:spcPts val="0"/>
                        </a:spcBef>
                        <a:spcAft>
                          <a:spcPts val="0"/>
                        </a:spcAft>
                        <a:buClrTx/>
                        <a:buSzTx/>
                        <a:buFontTx/>
                        <a:buNone/>
                        <a:tabLst/>
                        <a:defRPr/>
                      </a:pPr>
                      <a:endParaRPr lang="en-US"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55307422"/>
                  </a:ext>
                </a:extLst>
              </a:tr>
              <a:tr h="539619">
                <a:tc>
                  <a:txBody>
                    <a:bodyPr/>
                    <a:lstStyle/>
                    <a:p>
                      <a:pPr algn="just">
                        <a:lnSpc>
                          <a:spcPct val="150000"/>
                        </a:lnSpc>
                      </a:pPr>
                      <a:r>
                        <a:rPr lang="lt-LT" sz="16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Neutralūs</a:t>
                      </a:r>
                      <a:endParaRPr lang="en-US" sz="16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50000"/>
                        </a:lnSpc>
                      </a:pP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50000"/>
                        </a:lnSpc>
                      </a:pPr>
                      <a:r>
                        <a:rPr lang="lt-LT"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E331 švelnus poveikis virškinimo sistemai</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50000"/>
                        </a:lnSpc>
                      </a:pP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79490554"/>
                  </a:ext>
                </a:extLst>
              </a:tr>
              <a:tr h="431588">
                <a:tc>
                  <a:txBody>
                    <a:bodyPr/>
                    <a:lstStyle/>
                    <a:p>
                      <a:pPr algn="just">
                        <a:lnSpc>
                          <a:spcPct val="150000"/>
                        </a:lnSpc>
                      </a:pPr>
                      <a:r>
                        <a:rPr lang="lt-LT" sz="1400" b="1" dirty="0">
                          <a:solidFill>
                            <a:srgbClr val="92D050"/>
                          </a:solidFill>
                          <a:effectLst/>
                          <a:latin typeface="Times New Roman" panose="02020603050405020304" pitchFamily="18" charset="0"/>
                          <a:ea typeface="Times New Roman" panose="02020603050405020304" pitchFamily="18" charset="0"/>
                          <a:cs typeface="Times New Roman" panose="02020603050405020304" pitchFamily="18" charset="0"/>
                        </a:rPr>
                        <a:t>Nekenksmingi</a:t>
                      </a:r>
                      <a:endParaRPr lang="en-US" sz="1400" b="1" dirty="0">
                        <a:solidFill>
                          <a:srgbClr val="92D05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50000"/>
                        </a:lnSpc>
                      </a:pP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50000"/>
                        </a:lnSpc>
                      </a:pPr>
                      <a:r>
                        <a:rPr lang="lt-LT"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E300 E301 apsaugo nuo ligų</a:t>
                      </a: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lt-LT"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50000"/>
                        </a:lnSpc>
                      </a:pPr>
                      <a:r>
                        <a:rPr lang="lt-LT"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E300 E301 apsaugo nuo ligų</a:t>
                      </a:r>
                      <a:endParaRPr lang="en-US" sz="1200" i="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50000"/>
                        </a:lnSpc>
                      </a:pPr>
                      <a:r>
                        <a:rPr lang="lt-LT" sz="1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E300 apsaugo nuo ligų</a:t>
                      </a:r>
                      <a:endParaRPr lang="en-US" sz="1200" i="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1192331"/>
                  </a:ext>
                </a:extLst>
              </a:tr>
            </a:tbl>
          </a:graphicData>
        </a:graphic>
      </p:graphicFrame>
    </p:spTree>
    <p:extLst>
      <p:ext uri="{BB962C8B-B14F-4D97-AF65-F5344CB8AC3E}">
        <p14:creationId xmlns:p14="http://schemas.microsoft.com/office/powerpoint/2010/main" val="1464812128"/>
      </p:ext>
    </p:extLst>
  </p:cSld>
  <p:clrMapOvr>
    <a:masterClrMapping/>
  </p:clrMapOvr>
</p:sld>
</file>

<file path=ppt/theme/theme1.xml><?xml version="1.0" encoding="utf-8"?>
<a:theme xmlns:a="http://schemas.openxmlformats.org/drawingml/2006/main" name="PrismaticVTI">
  <a:themeElements>
    <a:clrScheme name="Prismatic">
      <a:dk1>
        <a:sysClr val="windowText" lastClr="000000"/>
      </a:dk1>
      <a:lt1>
        <a:sysClr val="window" lastClr="FFFFFF"/>
      </a:lt1>
      <a:dk2>
        <a:srgbClr val="131523"/>
      </a:dk2>
      <a:lt2>
        <a:srgbClr val="E7E6E6"/>
      </a:lt2>
      <a:accent1>
        <a:srgbClr val="42B3BD"/>
      </a:accent1>
      <a:accent2>
        <a:srgbClr val="51B851"/>
      </a:accent2>
      <a:accent3>
        <a:srgbClr val="B5A603"/>
      </a:accent3>
      <a:accent4>
        <a:srgbClr val="F58505"/>
      </a:accent4>
      <a:accent5>
        <a:srgbClr val="FA2481"/>
      </a:accent5>
      <a:accent6>
        <a:srgbClr val="9CA2AB"/>
      </a:accent6>
      <a:hlink>
        <a:srgbClr val="FA2481"/>
      </a:hlink>
      <a:folHlink>
        <a:srgbClr val="57618E"/>
      </a:folHlink>
    </a:clrScheme>
    <a:fontScheme name="Custom 166">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smaticVTI" id="{DA44D624-A564-4DE8-8446-0CD5C485C979}" vid="{8B2B1550-B69C-4156-BAEC-B2E559F94BDB}"/>
    </a:ext>
  </a:extLst>
</a:theme>
</file>

<file path=docProps/app.xml><?xml version="1.0" encoding="utf-8"?>
<Properties xmlns="http://schemas.openxmlformats.org/officeDocument/2006/extended-properties" xmlns:vt="http://schemas.openxmlformats.org/officeDocument/2006/docPropsVTypes">
  <Template>Prismatic</Template>
  <TotalTime>110</TotalTime>
  <Words>933</Words>
  <Application>Microsoft Office PowerPoint</Application>
  <PresentationFormat>Widescreen</PresentationFormat>
  <Paragraphs>86</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Aharoni</vt:lpstr>
      <vt:lpstr>Arial</vt:lpstr>
      <vt:lpstr>Avenir Next LT Pro</vt:lpstr>
      <vt:lpstr>Times New Roman</vt:lpstr>
      <vt:lpstr>PrismaticVTI</vt:lpstr>
      <vt:lpstr>Maisto priedų, esančių pieniškose dešrelėse, įtaka žmogaus organizmui</vt:lpstr>
      <vt:lpstr>PowerPoint Presentation</vt:lpstr>
      <vt:lpstr>Uždaviniai:  </vt:lpstr>
      <vt:lpstr>PowerPoint Presentation</vt:lpstr>
      <vt:lpstr>PowerPoint Presentation</vt:lpstr>
      <vt:lpstr>Maisto priedų poveikis žmogaus sveikatai</vt:lpstr>
      <vt:lpstr>Tyrimo metodika</vt:lpstr>
      <vt:lpstr>Tyrimo rezultatai</vt:lpstr>
      <vt:lpstr>Tyrimo rezultatai</vt:lpstr>
      <vt:lpstr>Poveikis sveikatai</vt:lpstr>
      <vt:lpstr>PowerPoint Presentation</vt:lpstr>
      <vt:lpstr>PowerPoint Presentation</vt:lpstr>
      <vt:lpstr>Išvados </vt:lpstr>
      <vt:lpstr>Išvados </vt:lpstr>
      <vt:lpstr>Rekomendacijos</vt:lpstr>
      <vt:lpstr>Tirtų dešrelių pakuočių pavyzdžiai</vt:lpstr>
      <vt:lpstr>Ačiū už dėmesį</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Maisto priedų, esančių pieniškose dešrelėse, įtaka žmogaus organizmui</dc:title>
  <dc:creator>Lina Kranauskienė</dc:creator>
  <cp:lastModifiedBy>Vilma Balandaitė</cp:lastModifiedBy>
  <cp:revision>10</cp:revision>
  <cp:lastPrinted>2024-06-18T07:01:38Z</cp:lastPrinted>
  <dcterms:created xsi:type="dcterms:W3CDTF">2024-06-16T16:06:41Z</dcterms:created>
  <dcterms:modified xsi:type="dcterms:W3CDTF">2024-06-19T08:14:15Z</dcterms:modified>
</cp:coreProperties>
</file>