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63" r:id="rId4"/>
    <p:sldId id="260" r:id="rId5"/>
    <p:sldId id="261" r:id="rId6"/>
    <p:sldId id="262" r:id="rId7"/>
    <p:sldId id="265" r:id="rId8"/>
    <p:sldId id="264" r:id="rId9"/>
    <p:sldId id="266" r:id="rId10"/>
    <p:sldId id="258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5A520-98CF-4C5A-A521-FBF0824FDF11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1741B-CBCB-4EA8-BD69-C7290848A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29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5D0B-C42C-4AB3-B91F-EAABF61178FC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6630-66A1-401C-AD5E-5E4ACB5F4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26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5D0B-C42C-4AB3-B91F-EAABF61178FC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6630-66A1-401C-AD5E-5E4ACB5F4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95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5D0B-C42C-4AB3-B91F-EAABF61178FC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6630-66A1-401C-AD5E-5E4ACB5F4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1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5D0B-C42C-4AB3-B91F-EAABF61178FC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6630-66A1-401C-AD5E-5E4ACB5F4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2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5D0B-C42C-4AB3-B91F-EAABF61178FC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6630-66A1-401C-AD5E-5E4ACB5F4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4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5D0B-C42C-4AB3-B91F-EAABF61178FC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6630-66A1-401C-AD5E-5E4ACB5F4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8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5D0B-C42C-4AB3-B91F-EAABF61178FC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6630-66A1-401C-AD5E-5E4ACB5F4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3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5D0B-C42C-4AB3-B91F-EAABF61178FC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6630-66A1-401C-AD5E-5E4ACB5F4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67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5D0B-C42C-4AB3-B91F-EAABF61178FC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6630-66A1-401C-AD5E-5E4ACB5F4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5D0B-C42C-4AB3-B91F-EAABF61178FC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6630-66A1-401C-AD5E-5E4ACB5F4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7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5D0B-C42C-4AB3-B91F-EAABF61178FC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6630-66A1-401C-AD5E-5E4ACB5F4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75D0B-C42C-4AB3-B91F-EAABF61178FC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66630-66A1-401C-AD5E-5E4ACB5F4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7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52" y="0"/>
            <a:ext cx="1219845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609" y="1146133"/>
            <a:ext cx="11980391" cy="1046561"/>
          </a:xfrm>
        </p:spPr>
        <p:txBody>
          <a:bodyPr>
            <a:noAutofit/>
          </a:bodyPr>
          <a:lstStyle/>
          <a:p>
            <a:r>
              <a:rPr lang="lt-LT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Geriamojo vandens stotelės įrengimo projektas VDU ,,Atžalyno“ progimnazijoje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992" y="2901115"/>
            <a:ext cx="4339187" cy="4565734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211609" y="5592583"/>
            <a:ext cx="7051340" cy="873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Akvilė N., Eglė S., Melita U., Patricija L., Rusnė Š.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6280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40"/>
            <a:ext cx="12198452" cy="6858000"/>
          </a:xfrm>
          <a:prstGeom prst="rect">
            <a:avLst/>
          </a:prstGeom>
        </p:spPr>
      </p:pic>
      <p:sp>
        <p:nvSpPr>
          <p:cNvPr id="18" name="Subtitle 2"/>
          <p:cNvSpPr txBox="1">
            <a:spLocks/>
          </p:cNvSpPr>
          <p:nvPr/>
        </p:nvSpPr>
        <p:spPr>
          <a:xfrm>
            <a:off x="866678" y="2870214"/>
            <a:ext cx="10162106" cy="11175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Jūsų klausimai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ight Triangle 22"/>
          <p:cNvSpPr/>
          <p:nvPr/>
        </p:nvSpPr>
        <p:spPr>
          <a:xfrm>
            <a:off x="0" y="4090200"/>
            <a:ext cx="3393988" cy="277814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982" y="4770117"/>
            <a:ext cx="2323320" cy="244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1407">
            <a:off x="8929467" y="194927"/>
            <a:ext cx="3903981" cy="2375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1" y="6282659"/>
            <a:ext cx="282739" cy="4691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9" y="6282951"/>
            <a:ext cx="271230" cy="4108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" y="5753848"/>
            <a:ext cx="282739" cy="4691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" y="1290932"/>
            <a:ext cx="271230" cy="4108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" y="5224745"/>
            <a:ext cx="282739" cy="4691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0" y="4813872"/>
            <a:ext cx="271230" cy="4108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1" y="3933813"/>
            <a:ext cx="282739" cy="4691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" y="0"/>
            <a:ext cx="271230" cy="4108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" y="821746"/>
            <a:ext cx="282739" cy="4691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" y="410873"/>
            <a:ext cx="271230" cy="41087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" y="1701805"/>
            <a:ext cx="282739" cy="4691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" y="2171793"/>
            <a:ext cx="282739" cy="4691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4" y="2641781"/>
            <a:ext cx="282739" cy="4691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1" y="3110967"/>
            <a:ext cx="271230" cy="41087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1" y="3521840"/>
            <a:ext cx="271230" cy="41087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" y="4402999"/>
            <a:ext cx="271230" cy="41087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5" y="6273139"/>
            <a:ext cx="282739" cy="46918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06" y="5577568"/>
            <a:ext cx="271230" cy="41087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1" y="5888254"/>
            <a:ext cx="271230" cy="4108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38" y="6306112"/>
            <a:ext cx="271230" cy="41087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424" y="6330282"/>
            <a:ext cx="271230" cy="41087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11" y="6359438"/>
            <a:ext cx="271230" cy="41087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713" y="6330282"/>
            <a:ext cx="282739" cy="46918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00" y="6306112"/>
            <a:ext cx="282739" cy="46918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92" y="6299127"/>
            <a:ext cx="282739" cy="46918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940" y="6297524"/>
            <a:ext cx="282739" cy="46918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056" y="6359438"/>
            <a:ext cx="271230" cy="41087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04" y="6388595"/>
            <a:ext cx="271230" cy="41087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193" y="6353240"/>
            <a:ext cx="271230" cy="41087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044" y="6271263"/>
            <a:ext cx="271230" cy="41087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763" y="6330282"/>
            <a:ext cx="282739" cy="46918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611" y="6287044"/>
            <a:ext cx="282739" cy="46918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903" y="6364425"/>
            <a:ext cx="271230" cy="41087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834" y="6364424"/>
            <a:ext cx="271230" cy="41087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524" y="6306112"/>
            <a:ext cx="282739" cy="46918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676" y="6311493"/>
            <a:ext cx="282739" cy="46918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809" y="6274566"/>
            <a:ext cx="282739" cy="46918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25" y="6336480"/>
            <a:ext cx="271230" cy="41087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73" y="6365637"/>
            <a:ext cx="271230" cy="41087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62" y="6330282"/>
            <a:ext cx="271230" cy="41087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13" y="6248305"/>
            <a:ext cx="271230" cy="41087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32" y="6307324"/>
            <a:ext cx="282739" cy="46918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415" y="6329583"/>
            <a:ext cx="271230" cy="41087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704" y="6276257"/>
            <a:ext cx="282739" cy="46918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996" y="6269272"/>
            <a:ext cx="282739" cy="46918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844" y="6267669"/>
            <a:ext cx="282739" cy="46918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960" y="6329583"/>
            <a:ext cx="271230" cy="41087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340" y="6261578"/>
            <a:ext cx="282739" cy="46918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456" y="6323492"/>
            <a:ext cx="271230" cy="41087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410" y="6340972"/>
            <a:ext cx="271230" cy="41087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300" y="6327585"/>
            <a:ext cx="271230" cy="410873"/>
          </a:xfrm>
          <a:prstGeom prst="rect">
            <a:avLst/>
          </a:prstGeom>
        </p:spPr>
      </p:pic>
      <p:sp>
        <p:nvSpPr>
          <p:cNvPr id="69" name="Subtitle 2"/>
          <p:cNvSpPr txBox="1">
            <a:spLocks/>
          </p:cNvSpPr>
          <p:nvPr/>
        </p:nvSpPr>
        <p:spPr>
          <a:xfrm>
            <a:off x="747604" y="1701805"/>
            <a:ext cx="9957777" cy="4186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lt-LT" dirty="0">
              <a:latin typeface="Britannic Bold" panose="020B0903060703020204" pitchFamily="34" charset="0"/>
            </a:endParaRPr>
          </a:p>
          <a:p>
            <a:pPr algn="l"/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Tikslas- parengti geriamojo vandens stotelės įrengimo projektą VDU „Atžalyno“ progimnazijoje.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Tyrimo objektas- geriamojo vandens stotelės maketas.</a:t>
            </a:r>
          </a:p>
          <a:p>
            <a:pPr algn="l"/>
            <a:endParaRPr lang="lt-LT" dirty="0">
              <a:latin typeface="Britannic Bold" panose="020B0903060703020204" pitchFamily="34" charset="0"/>
            </a:endParaRPr>
          </a:p>
          <a:p>
            <a:pPr algn="l"/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70" name="Subtitle 2"/>
          <p:cNvSpPr>
            <a:spLocks noGrp="1"/>
          </p:cNvSpPr>
          <p:nvPr>
            <p:ph type="subTitle" idx="1"/>
          </p:nvPr>
        </p:nvSpPr>
        <p:spPr>
          <a:xfrm>
            <a:off x="642743" y="655244"/>
            <a:ext cx="8137363" cy="1046561"/>
          </a:xfrm>
        </p:spPr>
        <p:txBody>
          <a:bodyPr>
            <a:noAutofit/>
          </a:bodyPr>
          <a:lstStyle/>
          <a:p>
            <a:r>
              <a:rPr lang="lt-LT" sz="4800" b="1" dirty="0">
                <a:latin typeface="Britannic Bold" panose="020B0903060703020204" pitchFamily="34" charset="0"/>
              </a:rPr>
              <a:t>Darbo parametrai</a:t>
            </a:r>
            <a:endParaRPr lang="en-US" sz="4800" b="1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720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1407">
            <a:off x="8929467" y="194927"/>
            <a:ext cx="3903981" cy="2375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1" y="6282659"/>
            <a:ext cx="282739" cy="4691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9" y="6282951"/>
            <a:ext cx="271230" cy="4108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" y="5753848"/>
            <a:ext cx="282739" cy="4691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" y="1290932"/>
            <a:ext cx="271230" cy="4108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" y="5224745"/>
            <a:ext cx="282739" cy="4691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0" y="4813872"/>
            <a:ext cx="271230" cy="4108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1" y="3933813"/>
            <a:ext cx="282739" cy="4691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" y="0"/>
            <a:ext cx="271230" cy="4108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" y="821746"/>
            <a:ext cx="282739" cy="4691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" y="410873"/>
            <a:ext cx="271230" cy="41087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" y="1701805"/>
            <a:ext cx="282739" cy="4691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" y="2171793"/>
            <a:ext cx="282739" cy="4691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4" y="2641781"/>
            <a:ext cx="282739" cy="4691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1" y="3110967"/>
            <a:ext cx="271230" cy="41087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1" y="3521840"/>
            <a:ext cx="271230" cy="41087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" y="4402999"/>
            <a:ext cx="271230" cy="41087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5" y="6273139"/>
            <a:ext cx="282739" cy="46918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06" y="5577568"/>
            <a:ext cx="271230" cy="41087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1" y="5888254"/>
            <a:ext cx="271230" cy="4108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38" y="6306112"/>
            <a:ext cx="271230" cy="41087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424" y="6330282"/>
            <a:ext cx="271230" cy="41087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11" y="6359438"/>
            <a:ext cx="271230" cy="41087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713" y="6330282"/>
            <a:ext cx="282739" cy="46918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00" y="6306112"/>
            <a:ext cx="282739" cy="46918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92" y="6299127"/>
            <a:ext cx="282739" cy="46918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940" y="6297524"/>
            <a:ext cx="282739" cy="46918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056" y="6359438"/>
            <a:ext cx="271230" cy="41087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04" y="6388595"/>
            <a:ext cx="271230" cy="41087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193" y="6353240"/>
            <a:ext cx="271230" cy="41087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044" y="6271263"/>
            <a:ext cx="271230" cy="41087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763" y="6330282"/>
            <a:ext cx="282739" cy="46918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611" y="6287044"/>
            <a:ext cx="282739" cy="46918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903" y="6364425"/>
            <a:ext cx="271230" cy="41087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834" y="6364424"/>
            <a:ext cx="271230" cy="41087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524" y="6306112"/>
            <a:ext cx="282739" cy="46918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676" y="6311493"/>
            <a:ext cx="282739" cy="46918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809" y="6274566"/>
            <a:ext cx="282739" cy="46918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25" y="6336480"/>
            <a:ext cx="271230" cy="41087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73" y="6365637"/>
            <a:ext cx="271230" cy="41087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62" y="6330282"/>
            <a:ext cx="271230" cy="41087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13" y="6248305"/>
            <a:ext cx="271230" cy="41087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32" y="6307324"/>
            <a:ext cx="282739" cy="46918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415" y="6329583"/>
            <a:ext cx="271230" cy="41087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704" y="6276257"/>
            <a:ext cx="282739" cy="46918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996" y="6269272"/>
            <a:ext cx="282739" cy="46918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844" y="6267669"/>
            <a:ext cx="282739" cy="46918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960" y="6329583"/>
            <a:ext cx="271230" cy="41087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340" y="6261578"/>
            <a:ext cx="282739" cy="46918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456" y="6323492"/>
            <a:ext cx="271230" cy="41087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410" y="6340972"/>
            <a:ext cx="271230" cy="41087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300" y="6327585"/>
            <a:ext cx="271230" cy="410873"/>
          </a:xfrm>
          <a:prstGeom prst="rect">
            <a:avLst/>
          </a:prstGeom>
        </p:spPr>
      </p:pic>
      <p:sp>
        <p:nvSpPr>
          <p:cNvPr id="69" name="Subtitle 2"/>
          <p:cNvSpPr txBox="1">
            <a:spLocks/>
          </p:cNvSpPr>
          <p:nvPr/>
        </p:nvSpPr>
        <p:spPr>
          <a:xfrm>
            <a:off x="747604" y="1701805"/>
            <a:ext cx="10476082" cy="4186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Tikslui pasiekti keliami šie uždaviniai:</a:t>
            </a:r>
          </a:p>
          <a:p>
            <a:pPr algn="l"/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Išsiaiškinti geriamojo vandens stotelės įrengimo poreikį.</a:t>
            </a:r>
          </a:p>
          <a:p>
            <a:pPr algn="l"/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Nustatyti geriamojo vandens stotelės įrengimo techninius parametrus.</a:t>
            </a:r>
          </a:p>
          <a:p>
            <a:pPr algn="l"/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Parengti geriamojo vandens stotelės maketą. </a:t>
            </a:r>
          </a:p>
          <a:p>
            <a:pPr algn="l"/>
            <a:endParaRPr lang="lt-LT" dirty="0">
              <a:latin typeface="Britannic Bold" panose="020B0903060703020204" pitchFamily="34" charset="0"/>
            </a:endParaRPr>
          </a:p>
          <a:p>
            <a:pPr algn="l"/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70" name="Subtitle 2"/>
          <p:cNvSpPr>
            <a:spLocks noGrp="1"/>
          </p:cNvSpPr>
          <p:nvPr>
            <p:ph type="subTitle" idx="1"/>
          </p:nvPr>
        </p:nvSpPr>
        <p:spPr>
          <a:xfrm>
            <a:off x="642743" y="655244"/>
            <a:ext cx="8137363" cy="1046561"/>
          </a:xfrm>
        </p:spPr>
        <p:txBody>
          <a:bodyPr>
            <a:noAutofit/>
          </a:bodyPr>
          <a:lstStyle/>
          <a:p>
            <a:r>
              <a:rPr lang="lt-LT" sz="4800" b="1" dirty="0">
                <a:latin typeface="Britannic Bold" panose="020B0903060703020204" pitchFamily="34" charset="0"/>
              </a:rPr>
              <a:t>Darbo parametrai</a:t>
            </a:r>
            <a:endParaRPr lang="en-US" sz="4800" b="1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078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1407">
            <a:off x="8929467" y="194927"/>
            <a:ext cx="3903981" cy="2375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1" y="6282659"/>
            <a:ext cx="282739" cy="4691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9" y="6282951"/>
            <a:ext cx="271230" cy="4108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" y="5753848"/>
            <a:ext cx="282739" cy="4691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0" y="5224745"/>
            <a:ext cx="282739" cy="4691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0" y="4813872"/>
            <a:ext cx="271230" cy="41087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5" y="6273139"/>
            <a:ext cx="282739" cy="46918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06" y="5577568"/>
            <a:ext cx="271230" cy="41087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1" y="5888254"/>
            <a:ext cx="271230" cy="4108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38" y="6306112"/>
            <a:ext cx="271230" cy="41087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424" y="6330282"/>
            <a:ext cx="271230" cy="41087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11" y="6359438"/>
            <a:ext cx="271230" cy="41087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713" y="6330282"/>
            <a:ext cx="282739" cy="46918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00" y="6306112"/>
            <a:ext cx="282739" cy="46918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92" y="6299127"/>
            <a:ext cx="282739" cy="46918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940" y="6297524"/>
            <a:ext cx="282739" cy="46918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056" y="6359438"/>
            <a:ext cx="271230" cy="41087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04" y="6388595"/>
            <a:ext cx="271230" cy="41087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193" y="6353240"/>
            <a:ext cx="271230" cy="41087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044" y="6271263"/>
            <a:ext cx="271230" cy="41087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763" y="6330282"/>
            <a:ext cx="282739" cy="46918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611" y="6287044"/>
            <a:ext cx="282739" cy="46918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903" y="6364425"/>
            <a:ext cx="271230" cy="41087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834" y="6364424"/>
            <a:ext cx="271230" cy="41087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524" y="6306112"/>
            <a:ext cx="282739" cy="46918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676" y="6311493"/>
            <a:ext cx="282739" cy="46918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809" y="6274566"/>
            <a:ext cx="282739" cy="46918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25" y="6336480"/>
            <a:ext cx="271230" cy="41087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73" y="6365637"/>
            <a:ext cx="271230" cy="41087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62" y="6330282"/>
            <a:ext cx="271230" cy="41087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13" y="6248305"/>
            <a:ext cx="271230" cy="41087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32" y="6307324"/>
            <a:ext cx="282739" cy="46918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415" y="6329583"/>
            <a:ext cx="271230" cy="41087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704" y="6276257"/>
            <a:ext cx="282739" cy="46918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996" y="6269272"/>
            <a:ext cx="282739" cy="46918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844" y="6267669"/>
            <a:ext cx="282739" cy="46918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960" y="6329583"/>
            <a:ext cx="271230" cy="41087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340" y="6261578"/>
            <a:ext cx="282739" cy="46918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456" y="6323492"/>
            <a:ext cx="271230" cy="41087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410" y="6340972"/>
            <a:ext cx="271230" cy="41087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300" y="6327585"/>
            <a:ext cx="271230" cy="410873"/>
          </a:xfrm>
          <a:prstGeom prst="rect">
            <a:avLst/>
          </a:prstGeom>
        </p:spPr>
      </p:pic>
      <p:sp>
        <p:nvSpPr>
          <p:cNvPr id="69" name="Subtitle 2"/>
          <p:cNvSpPr txBox="1">
            <a:spLocks/>
          </p:cNvSpPr>
          <p:nvPr/>
        </p:nvSpPr>
        <p:spPr>
          <a:xfrm>
            <a:off x="546821" y="2027085"/>
            <a:ext cx="10676865" cy="3961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Blip>
                <a:blip r:embed="rId5"/>
              </a:buBlip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Vanduo yra būtinas žmogaus organizmui, bet vienas iš penkių vaikų ir paauglių nevartoja pakankamai vandens.</a:t>
            </a:r>
          </a:p>
          <a:p>
            <a:pPr marL="342900" indent="-342900" algn="l">
              <a:buBlip>
                <a:blip r:embed="rId5"/>
              </a:buBlip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Vandens stotelių įrengimas mokyklose pagerintų mokinių sąlygas atsigerti vandens.</a:t>
            </a:r>
          </a:p>
          <a:p>
            <a:pPr marL="342900" indent="-342900" algn="l">
              <a:buBlip>
                <a:blip r:embed="rId5"/>
              </a:buBlip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Mokiniams kyla sunkumų nuolatos su savimi turėti geriamojo vandens ar prisipildyti gertuves.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70" name="Subtitle 2"/>
          <p:cNvSpPr>
            <a:spLocks noGrp="1"/>
          </p:cNvSpPr>
          <p:nvPr>
            <p:ph type="subTitle" idx="1"/>
          </p:nvPr>
        </p:nvSpPr>
        <p:spPr>
          <a:xfrm>
            <a:off x="642743" y="655244"/>
            <a:ext cx="8137363" cy="1046561"/>
          </a:xfrm>
        </p:spPr>
        <p:txBody>
          <a:bodyPr>
            <a:noAutofit/>
          </a:bodyPr>
          <a:lstStyle/>
          <a:p>
            <a:r>
              <a:rPr lang="lt-LT" sz="4800" b="1" dirty="0">
                <a:latin typeface="Britannic Bold" panose="020B0903060703020204" pitchFamily="34" charset="0"/>
              </a:rPr>
              <a:t>Teorinis temos pagrindimas</a:t>
            </a:r>
            <a:endParaRPr lang="en-US" sz="4800" b="1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567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ubtitle 2"/>
          <p:cNvSpPr txBox="1">
            <a:spLocks/>
          </p:cNvSpPr>
          <p:nvPr/>
        </p:nvSpPr>
        <p:spPr>
          <a:xfrm>
            <a:off x="1092186" y="2006137"/>
            <a:ext cx="9801488" cy="2220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Blip>
                <a:blip r:embed="rId2"/>
              </a:buBlip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Tyrimas 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buvo atliekamas 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anketinės apklausos metodu. Anketoje pateikiami 9 uždaro tipo klausimai ir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atviro tipo klausimas. </a:t>
            </a:r>
            <a:endParaRPr lang="lt-LT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Blip>
                <a:blip r:embed="rId2"/>
              </a:buBlip>
            </a:pP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Buvo 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matuojamas respondentų gertuvių aukštis, išvedamas vidurkis. </a:t>
            </a:r>
            <a:endParaRPr lang="lt-LT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Blip>
                <a:blip r:embed="rId2"/>
              </a:buBlip>
            </a:pP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Anketinės 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apklausos metu buvo apklausti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504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bendruomenės nariai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endParaRPr lang="en-US" sz="2800" dirty="0">
              <a:latin typeface="Britannic Bold" panose="020B0903060703020204" pitchFamily="34" charset="0"/>
            </a:endParaRPr>
          </a:p>
        </p:txBody>
      </p:sp>
      <p:sp>
        <p:nvSpPr>
          <p:cNvPr id="70" name="Subtitle 2"/>
          <p:cNvSpPr>
            <a:spLocks noGrp="1"/>
          </p:cNvSpPr>
          <p:nvPr>
            <p:ph type="subTitle" idx="1"/>
          </p:nvPr>
        </p:nvSpPr>
        <p:spPr>
          <a:xfrm>
            <a:off x="1409350" y="953081"/>
            <a:ext cx="9353725" cy="1328725"/>
          </a:xfrm>
        </p:spPr>
        <p:txBody>
          <a:bodyPr>
            <a:noAutofit/>
          </a:bodyPr>
          <a:lstStyle/>
          <a:p>
            <a:r>
              <a:rPr lang="lt-LT" sz="4800" b="1" dirty="0">
                <a:latin typeface="Britannic Bold" panose="020B0903060703020204" pitchFamily="34" charset="0"/>
              </a:rPr>
              <a:t>Tyrimo metodologija</a:t>
            </a:r>
            <a:endParaRPr lang="en-US" sz="4800" b="1" dirty="0">
              <a:latin typeface="Britannic Bold" panose="020B0903060703020204" pitchFamily="3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24392">
            <a:off x="-482476" y="4844391"/>
            <a:ext cx="3092847" cy="188176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8981">
            <a:off x="-454237" y="104869"/>
            <a:ext cx="3092847" cy="188176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4275">
            <a:off x="9658410" y="237642"/>
            <a:ext cx="3092847" cy="188176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57314">
            <a:off x="9508296" y="4907850"/>
            <a:ext cx="3092847" cy="188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83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ubtitle 2"/>
          <p:cNvSpPr txBox="1">
            <a:spLocks/>
          </p:cNvSpPr>
          <p:nvPr/>
        </p:nvSpPr>
        <p:spPr>
          <a:xfrm>
            <a:off x="1107347" y="1669160"/>
            <a:ext cx="9655728" cy="3683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Blip>
                <a:blip r:embed="rId2"/>
              </a:buBlip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Iš 504 apklaustųjų 267 teigia, kad naudojasi savo nuosavomis gertuvėmis.</a:t>
            </a:r>
          </a:p>
          <a:p>
            <a:pPr marL="342900" indent="-342900" algn="l">
              <a:buBlip>
                <a:blip r:embed="rId2"/>
              </a:buBlip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okiniai yra linkę dalintis gertuvėmis, tai patvirtino 120 apklaustų.</a:t>
            </a:r>
          </a:p>
          <a:p>
            <a:pPr marL="342900" indent="-342900" algn="l">
              <a:buBlip>
                <a:blip r:embed="rId2"/>
              </a:buBlip>
            </a:pP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Pilna gertuvė vandens – papildomas svoris kuprinėje.</a:t>
            </a:r>
          </a:p>
          <a:p>
            <a:endParaRPr lang="en-US" dirty="0">
              <a:latin typeface="Britannic Bold" panose="020B0903060703020204" pitchFamily="34" charset="0"/>
            </a:endParaRPr>
          </a:p>
          <a:p>
            <a:pPr algn="l"/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70" name="Subtitle 2"/>
          <p:cNvSpPr>
            <a:spLocks noGrp="1"/>
          </p:cNvSpPr>
          <p:nvPr>
            <p:ph type="subTitle" idx="1"/>
          </p:nvPr>
        </p:nvSpPr>
        <p:spPr>
          <a:xfrm>
            <a:off x="1409350" y="953081"/>
            <a:ext cx="9353725" cy="1328725"/>
          </a:xfrm>
        </p:spPr>
        <p:txBody>
          <a:bodyPr>
            <a:noAutofit/>
          </a:bodyPr>
          <a:lstStyle/>
          <a:p>
            <a:r>
              <a:rPr lang="lt-LT" sz="4800" b="1" dirty="0">
                <a:latin typeface="Britannic Bold" panose="020B0903060703020204" pitchFamily="34" charset="0"/>
              </a:rPr>
              <a:t>Atliktas tyrimas</a:t>
            </a:r>
            <a:endParaRPr lang="en-US" sz="4800" b="1" dirty="0">
              <a:latin typeface="Britannic Bold" panose="020B0903060703020204" pitchFamily="3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24392">
            <a:off x="-482476" y="4844391"/>
            <a:ext cx="3092847" cy="188176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8981">
            <a:off x="-510714" y="104869"/>
            <a:ext cx="3092847" cy="188176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4275">
            <a:off x="9658410" y="237642"/>
            <a:ext cx="3092847" cy="188176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57314">
            <a:off x="9596219" y="4846304"/>
            <a:ext cx="3092847" cy="18817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00" y="6306112"/>
            <a:ext cx="282739" cy="4691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92" y="6299127"/>
            <a:ext cx="282739" cy="4691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940" y="6297524"/>
            <a:ext cx="282739" cy="4691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056" y="6359438"/>
            <a:ext cx="271230" cy="4108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04" y="6388595"/>
            <a:ext cx="271230" cy="4108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193" y="6353240"/>
            <a:ext cx="271230" cy="4108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044" y="6271263"/>
            <a:ext cx="271230" cy="4108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763" y="6330282"/>
            <a:ext cx="282739" cy="4691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611" y="6287044"/>
            <a:ext cx="282739" cy="4691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903" y="6364425"/>
            <a:ext cx="271230" cy="41087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834" y="6364424"/>
            <a:ext cx="271230" cy="41087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524" y="6306112"/>
            <a:ext cx="282739" cy="4691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676" y="6311493"/>
            <a:ext cx="282739" cy="4691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809" y="6274566"/>
            <a:ext cx="282739" cy="46918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25" y="6336480"/>
            <a:ext cx="271230" cy="41087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73" y="6365637"/>
            <a:ext cx="271230" cy="41087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62" y="6330282"/>
            <a:ext cx="271230" cy="4108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13" y="6248305"/>
            <a:ext cx="271230" cy="41087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32" y="6307324"/>
            <a:ext cx="282739" cy="46918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415" y="6329583"/>
            <a:ext cx="271230" cy="41087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704" y="6276257"/>
            <a:ext cx="282739" cy="469186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31800" y="57807"/>
            <a:ext cx="282739" cy="469186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54092" y="50822"/>
            <a:ext cx="282739" cy="46918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85940" y="49219"/>
            <a:ext cx="282739" cy="46918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31056" y="111133"/>
            <a:ext cx="271230" cy="41087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62904" y="140290"/>
            <a:ext cx="271230" cy="41087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15193" y="104935"/>
            <a:ext cx="271230" cy="41087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17044" y="22958"/>
            <a:ext cx="271230" cy="41087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35763" y="81977"/>
            <a:ext cx="282739" cy="469186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67611" y="38739"/>
            <a:ext cx="282739" cy="46918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89903" y="116120"/>
            <a:ext cx="271230" cy="41087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40834" y="116119"/>
            <a:ext cx="271230" cy="41087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97524" y="57807"/>
            <a:ext cx="282739" cy="469186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58676" y="63188"/>
            <a:ext cx="282739" cy="469186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24809" y="26261"/>
            <a:ext cx="282739" cy="469186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69925" y="88175"/>
            <a:ext cx="271230" cy="41087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01773" y="117332"/>
            <a:ext cx="271230" cy="41087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954062" y="81977"/>
            <a:ext cx="271230" cy="41087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55913" y="0"/>
            <a:ext cx="271230" cy="41087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74632" y="59019"/>
            <a:ext cx="282739" cy="469186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17415" y="81278"/>
            <a:ext cx="271230" cy="41087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269704" y="27952"/>
            <a:ext cx="282739" cy="469186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9709" y="3463065"/>
            <a:ext cx="271230" cy="41087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4714" y="3136321"/>
            <a:ext cx="271230" cy="41087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2162" y="2827592"/>
            <a:ext cx="271230" cy="41087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661" y="2509856"/>
            <a:ext cx="271230" cy="41087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3112" y="3748393"/>
            <a:ext cx="282739" cy="469186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786328" y="3598680"/>
            <a:ext cx="271230" cy="410873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05014" y="3906116"/>
            <a:ext cx="271230" cy="41087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786328" y="2971010"/>
            <a:ext cx="271230" cy="41087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766280" y="2662286"/>
            <a:ext cx="271230" cy="41087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760526" y="3256332"/>
            <a:ext cx="282739" cy="46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2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ubtitle 2"/>
          <p:cNvSpPr txBox="1">
            <a:spLocks/>
          </p:cNvSpPr>
          <p:nvPr/>
        </p:nvSpPr>
        <p:spPr>
          <a:xfrm>
            <a:off x="1107347" y="1890346"/>
            <a:ext cx="9655728" cy="3461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dirty="0">
              <a:latin typeface="Britannic Bold" panose="020B0903060703020204" pitchFamily="34" charset="0"/>
            </a:endParaRPr>
          </a:p>
          <a:p>
            <a:pPr marL="342900" indent="-342900" algn="l">
              <a:buBlip>
                <a:blip r:embed="rId2"/>
              </a:buBlip>
            </a:pP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Pradinių kl. mokiniai turi geresnes sąlygas prisipildyti savo gertuves, o vyresnieji susiduria su sunkumais. </a:t>
            </a:r>
            <a:endParaRPr lang="lt-LT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Blip>
                <a:blip r:embed="rId2"/>
              </a:buBlip>
            </a:pP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Mokiniai 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linkę gertuves pasipildyti keletą kartų per 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dieną.</a:t>
            </a:r>
            <a:endParaRPr lang="lt-L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Blip>
                <a:blip r:embed="rId2"/>
              </a:buBlip>
            </a:pP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Nemalonu 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piltis vandenį į gertuvę iš tos pačios patalpos kurioje </a:t>
            </a:r>
            <a:r>
              <a:rPr lang="lt-L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tuštinamasi</a:t>
            </a:r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Britannic Bold" panose="020B0903060703020204" pitchFamily="34" charset="0"/>
            </a:endParaRPr>
          </a:p>
          <a:p>
            <a:pPr algn="l"/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70" name="Subtitle 2"/>
          <p:cNvSpPr>
            <a:spLocks noGrp="1"/>
          </p:cNvSpPr>
          <p:nvPr>
            <p:ph type="subTitle" idx="1"/>
          </p:nvPr>
        </p:nvSpPr>
        <p:spPr>
          <a:xfrm>
            <a:off x="1409350" y="953081"/>
            <a:ext cx="9353725" cy="1328725"/>
          </a:xfrm>
        </p:spPr>
        <p:txBody>
          <a:bodyPr>
            <a:noAutofit/>
          </a:bodyPr>
          <a:lstStyle/>
          <a:p>
            <a:r>
              <a:rPr lang="lt-LT" sz="4800" b="1" dirty="0">
                <a:latin typeface="Britannic Bold" panose="020B0903060703020204" pitchFamily="34" charset="0"/>
              </a:rPr>
              <a:t>Atliktas tyrimas</a:t>
            </a:r>
            <a:endParaRPr lang="en-US" sz="4800" b="1" dirty="0">
              <a:latin typeface="Britannic Bold" panose="020B0903060703020204" pitchFamily="3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24392">
            <a:off x="-482476" y="4844391"/>
            <a:ext cx="3092847" cy="188176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8981">
            <a:off x="-510714" y="104869"/>
            <a:ext cx="3092847" cy="188176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4275">
            <a:off x="9658410" y="237642"/>
            <a:ext cx="3092847" cy="188176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57314">
            <a:off x="9596219" y="4846304"/>
            <a:ext cx="3092847" cy="18817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00" y="6306112"/>
            <a:ext cx="282739" cy="4691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92" y="6299127"/>
            <a:ext cx="282739" cy="4691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940" y="6297524"/>
            <a:ext cx="282739" cy="4691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056" y="6359438"/>
            <a:ext cx="271230" cy="4108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04" y="6388595"/>
            <a:ext cx="271230" cy="4108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193" y="6353240"/>
            <a:ext cx="271230" cy="4108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044" y="6271263"/>
            <a:ext cx="271230" cy="4108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763" y="6330282"/>
            <a:ext cx="282739" cy="4691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611" y="6287044"/>
            <a:ext cx="282739" cy="4691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903" y="6364425"/>
            <a:ext cx="271230" cy="41087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834" y="6364424"/>
            <a:ext cx="271230" cy="41087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524" y="6306112"/>
            <a:ext cx="282739" cy="4691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676" y="6311493"/>
            <a:ext cx="282739" cy="4691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809" y="6274566"/>
            <a:ext cx="282739" cy="46918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25" y="6336480"/>
            <a:ext cx="271230" cy="41087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73" y="6365637"/>
            <a:ext cx="271230" cy="41087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62" y="6330282"/>
            <a:ext cx="271230" cy="4108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13" y="6248305"/>
            <a:ext cx="271230" cy="41087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32" y="6307324"/>
            <a:ext cx="282739" cy="46918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415" y="6329583"/>
            <a:ext cx="271230" cy="41087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704" y="6276257"/>
            <a:ext cx="282739" cy="469186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31800" y="57807"/>
            <a:ext cx="282739" cy="469186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54092" y="50822"/>
            <a:ext cx="282739" cy="46918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85940" y="49219"/>
            <a:ext cx="282739" cy="46918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31056" y="111133"/>
            <a:ext cx="271230" cy="41087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62904" y="140290"/>
            <a:ext cx="271230" cy="41087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15193" y="104935"/>
            <a:ext cx="271230" cy="41087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17044" y="22958"/>
            <a:ext cx="271230" cy="41087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35763" y="81977"/>
            <a:ext cx="282739" cy="469186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67611" y="38739"/>
            <a:ext cx="282739" cy="46918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89903" y="116120"/>
            <a:ext cx="271230" cy="41087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40834" y="116119"/>
            <a:ext cx="271230" cy="41087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97524" y="57807"/>
            <a:ext cx="282739" cy="469186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58676" y="63188"/>
            <a:ext cx="282739" cy="469186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24809" y="26261"/>
            <a:ext cx="282739" cy="469186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69925" y="88175"/>
            <a:ext cx="271230" cy="41087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01773" y="117332"/>
            <a:ext cx="271230" cy="41087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954062" y="81977"/>
            <a:ext cx="271230" cy="41087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55913" y="0"/>
            <a:ext cx="271230" cy="41087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74632" y="59019"/>
            <a:ext cx="282739" cy="469186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17415" y="81278"/>
            <a:ext cx="271230" cy="41087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269704" y="27952"/>
            <a:ext cx="282739" cy="469186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9709" y="3463065"/>
            <a:ext cx="271230" cy="41087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4714" y="3136321"/>
            <a:ext cx="271230" cy="41087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2162" y="2827592"/>
            <a:ext cx="271230" cy="41087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661" y="2509856"/>
            <a:ext cx="271230" cy="41087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3112" y="3748393"/>
            <a:ext cx="282739" cy="469186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786328" y="3598680"/>
            <a:ext cx="271230" cy="410873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05014" y="3906116"/>
            <a:ext cx="271230" cy="41087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786328" y="2971010"/>
            <a:ext cx="271230" cy="41087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766280" y="2662286"/>
            <a:ext cx="271230" cy="41087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760526" y="3256332"/>
            <a:ext cx="282739" cy="46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40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24392">
            <a:off x="-482476" y="4844391"/>
            <a:ext cx="3092847" cy="188176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8981">
            <a:off x="-510714" y="104869"/>
            <a:ext cx="3092847" cy="1881763"/>
          </a:xfrm>
          <a:prstGeom prst="rect">
            <a:avLst/>
          </a:prstGeom>
        </p:spPr>
      </p:pic>
      <p:pic>
        <p:nvPicPr>
          <p:cNvPr id="1026" name="Picture 2" descr="441951473_442623688482337_27448551788497812_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5" t="18398" r="15417" b="21444"/>
          <a:stretch/>
        </p:blipFill>
        <p:spPr bwMode="auto">
          <a:xfrm>
            <a:off x="7093132" y="15232"/>
            <a:ext cx="3205090" cy="684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Subtitle 2"/>
          <p:cNvSpPr>
            <a:spLocks noGrp="1"/>
          </p:cNvSpPr>
          <p:nvPr>
            <p:ph type="subTitle" idx="1"/>
          </p:nvPr>
        </p:nvSpPr>
        <p:spPr>
          <a:xfrm>
            <a:off x="-95625" y="2634526"/>
            <a:ext cx="6786198" cy="1279038"/>
          </a:xfrm>
        </p:spPr>
        <p:txBody>
          <a:bodyPr>
            <a:noAutofit/>
          </a:bodyPr>
          <a:lstStyle/>
          <a:p>
            <a:r>
              <a:rPr lang="lt-LT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Geriamojo vandens  stotelės įrengimo maketas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4275">
            <a:off x="9658410" y="237642"/>
            <a:ext cx="3092847" cy="188176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57314">
            <a:off x="9596219" y="4846304"/>
            <a:ext cx="3092847" cy="188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08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ubtitle 2"/>
          <p:cNvSpPr txBox="1">
            <a:spLocks/>
          </p:cNvSpPr>
          <p:nvPr/>
        </p:nvSpPr>
        <p:spPr>
          <a:xfrm>
            <a:off x="1107347" y="1688228"/>
            <a:ext cx="9655728" cy="3663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dirty="0">
              <a:latin typeface="Britannic Bold" panose="020B0903060703020204" pitchFamily="34" charset="0"/>
            </a:endParaRPr>
          </a:p>
          <a:p>
            <a:pPr marL="457200" indent="-457200" algn="l">
              <a:buAutoNum type="arabicPeriod"/>
            </a:pPr>
            <a:r>
              <a:rPr lang="lt-LT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Geriamojo </a:t>
            </a:r>
            <a:r>
              <a:rPr lang="lt-LT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vandens stotelė mokykloje reikalinga, nes ji prisidėtų prie vaikų sveikatos </a:t>
            </a:r>
            <a:r>
              <a:rPr lang="lt-LT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užtikrinimo.</a:t>
            </a:r>
          </a:p>
          <a:p>
            <a:pPr marL="457200" indent="-457200" algn="l">
              <a:buAutoNum type="arabicPeriod"/>
            </a:pPr>
            <a:r>
              <a:rPr lang="lt-LT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Daugiau nei puse apklaustųjų naudojasi gertuvėmis mokykloje, tačiau susiduria su sunkumais jas pripildant. </a:t>
            </a:r>
          </a:p>
          <a:p>
            <a:pPr marL="457200" indent="-457200" algn="l">
              <a:buAutoNum type="arabicPeriod"/>
            </a:pPr>
            <a:r>
              <a:rPr lang="lt-LT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VDU „Atžalyno“ progimnazijos bendruomenės narių poreikius atitinkanti geriamojo vandens stotelė turi atitikti šiuos reikalavimus – talpinti +/- 25cm aukščio gertuvę bei turi būti papildoma galimybė atsigerti vandens nenaudojant gertuvės.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dirty="0" smtClean="0">
                <a:latin typeface="Britannic Bold" panose="020B0903060703020204" pitchFamily="34" charset="0"/>
              </a:rPr>
              <a:t> </a:t>
            </a:r>
            <a:endParaRPr lang="en-US" dirty="0">
              <a:latin typeface="Britannic Bold" panose="020B0903060703020204" pitchFamily="34" charset="0"/>
            </a:endParaRPr>
          </a:p>
          <a:p>
            <a:pPr algn="l"/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70" name="Subtitle 2"/>
          <p:cNvSpPr>
            <a:spLocks noGrp="1"/>
          </p:cNvSpPr>
          <p:nvPr>
            <p:ph type="subTitle" idx="1"/>
          </p:nvPr>
        </p:nvSpPr>
        <p:spPr>
          <a:xfrm>
            <a:off x="1409350" y="953081"/>
            <a:ext cx="9353725" cy="1328725"/>
          </a:xfrm>
        </p:spPr>
        <p:txBody>
          <a:bodyPr>
            <a:noAutofit/>
          </a:bodyPr>
          <a:lstStyle/>
          <a:p>
            <a:r>
              <a:rPr lang="lt-LT" sz="4800" b="1" dirty="0" smtClean="0">
                <a:latin typeface="Britannic Bold" panose="020B0903060703020204" pitchFamily="34" charset="0"/>
              </a:rPr>
              <a:t>Išvados</a:t>
            </a:r>
            <a:endParaRPr lang="en-US" sz="4800" b="1" dirty="0">
              <a:latin typeface="Britannic Bold" panose="020B0903060703020204" pitchFamily="3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24392">
            <a:off x="-482476" y="4844391"/>
            <a:ext cx="3092847" cy="188176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8981">
            <a:off x="-510714" y="104869"/>
            <a:ext cx="3092847" cy="188176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4275">
            <a:off x="9658410" y="237642"/>
            <a:ext cx="3092847" cy="188176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57314">
            <a:off x="9596219" y="4846304"/>
            <a:ext cx="3092847" cy="18817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00" y="6306112"/>
            <a:ext cx="282739" cy="4691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92" y="6299127"/>
            <a:ext cx="282739" cy="4691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940" y="6297524"/>
            <a:ext cx="282739" cy="4691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056" y="6359438"/>
            <a:ext cx="271230" cy="4108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04" y="6388595"/>
            <a:ext cx="271230" cy="4108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193" y="6353240"/>
            <a:ext cx="271230" cy="4108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044" y="6271263"/>
            <a:ext cx="271230" cy="4108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763" y="6330282"/>
            <a:ext cx="282739" cy="4691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611" y="6287044"/>
            <a:ext cx="282739" cy="4691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903" y="6364425"/>
            <a:ext cx="271230" cy="41087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834" y="6364424"/>
            <a:ext cx="271230" cy="41087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524" y="6306112"/>
            <a:ext cx="282739" cy="4691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676" y="6311493"/>
            <a:ext cx="282739" cy="4691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809" y="6274566"/>
            <a:ext cx="282739" cy="46918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25" y="6336480"/>
            <a:ext cx="271230" cy="41087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73" y="6365637"/>
            <a:ext cx="271230" cy="41087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62" y="6330282"/>
            <a:ext cx="271230" cy="4108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13" y="6248305"/>
            <a:ext cx="271230" cy="41087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632" y="6307324"/>
            <a:ext cx="282739" cy="46918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415" y="6329583"/>
            <a:ext cx="271230" cy="41087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704" y="6276257"/>
            <a:ext cx="282739" cy="469186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31800" y="57807"/>
            <a:ext cx="282739" cy="469186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54092" y="50822"/>
            <a:ext cx="282739" cy="46918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85940" y="49219"/>
            <a:ext cx="282739" cy="46918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31056" y="111133"/>
            <a:ext cx="271230" cy="41087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62904" y="140290"/>
            <a:ext cx="271230" cy="41087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15193" y="104935"/>
            <a:ext cx="271230" cy="41087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17044" y="22958"/>
            <a:ext cx="271230" cy="41087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35763" y="81977"/>
            <a:ext cx="282739" cy="469186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67611" y="38739"/>
            <a:ext cx="282739" cy="46918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89903" y="116120"/>
            <a:ext cx="271230" cy="41087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40834" y="116119"/>
            <a:ext cx="271230" cy="41087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97524" y="57807"/>
            <a:ext cx="282739" cy="469186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58676" y="63188"/>
            <a:ext cx="282739" cy="469186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24809" y="26261"/>
            <a:ext cx="282739" cy="469186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69925" y="88175"/>
            <a:ext cx="271230" cy="41087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01773" y="117332"/>
            <a:ext cx="271230" cy="41087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954062" y="81977"/>
            <a:ext cx="271230" cy="41087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55913" y="0"/>
            <a:ext cx="271230" cy="41087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74632" y="59019"/>
            <a:ext cx="282739" cy="469186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17415" y="81278"/>
            <a:ext cx="271230" cy="41087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269704" y="27952"/>
            <a:ext cx="282739" cy="469186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9709" y="3463065"/>
            <a:ext cx="271230" cy="41087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4714" y="3136321"/>
            <a:ext cx="271230" cy="41087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2162" y="2827592"/>
            <a:ext cx="271230" cy="41087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661" y="2509856"/>
            <a:ext cx="271230" cy="41087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3112" y="3748393"/>
            <a:ext cx="282739" cy="469186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786328" y="3598680"/>
            <a:ext cx="271230" cy="410873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05014" y="3906116"/>
            <a:ext cx="271230" cy="41087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786328" y="2971010"/>
            <a:ext cx="271230" cy="41087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766280" y="2662286"/>
            <a:ext cx="271230" cy="41087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760526" y="3256332"/>
            <a:ext cx="282739" cy="46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08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3100</TotalTime>
  <Words>307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Britannic Bold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</dc:creator>
  <cp:lastModifiedBy>Windows User</cp:lastModifiedBy>
  <cp:revision>37</cp:revision>
  <cp:lastPrinted>2024-06-19T06:30:58Z</cp:lastPrinted>
  <dcterms:created xsi:type="dcterms:W3CDTF">2023-10-18T08:09:06Z</dcterms:created>
  <dcterms:modified xsi:type="dcterms:W3CDTF">2024-06-19T07:08:22Z</dcterms:modified>
</cp:coreProperties>
</file>