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3"/>
  </p:normalViewPr>
  <p:slideViewPr>
    <p:cSldViewPr snapToGrid="0" snapToObjects="1">
      <p:cViewPr varScale="1">
        <p:scale>
          <a:sx n="91" d="100"/>
          <a:sy n="91" d="100"/>
        </p:scale>
        <p:origin x="10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7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B224-AE4F-2144-B089-DBCEE43C0B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LT" dirty="0"/>
              <a:t>STEAM Projektas: </a:t>
            </a:r>
            <a:br>
              <a:rPr lang="en-LT" dirty="0"/>
            </a:br>
            <a:r>
              <a:rPr lang="en-LT" dirty="0"/>
              <a:t>Garsas mokykloje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E3CA09-3BCF-634A-AC7D-120FE77B0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488872"/>
            <a:ext cx="7766936" cy="1246909"/>
          </a:xfrm>
        </p:spPr>
        <p:txBody>
          <a:bodyPr>
            <a:noAutofit/>
          </a:bodyPr>
          <a:lstStyle/>
          <a:p>
            <a:pPr algn="ctr"/>
            <a:r>
              <a:rPr lang="en-LT" sz="2000" dirty="0"/>
              <a:t>Projektą parengė 7c klasės mokiniai: </a:t>
            </a:r>
          </a:p>
          <a:p>
            <a:pPr algn="ctr"/>
            <a:r>
              <a:rPr lang="en-LT" sz="2000" dirty="0"/>
              <a:t>Domas Ignotas, Matas Ivanovas, Lukas Bernatonis, Nojus Kardokas, Vykintas Rakutis</a:t>
            </a:r>
          </a:p>
        </p:txBody>
      </p:sp>
    </p:spTree>
    <p:extLst>
      <p:ext uri="{BB962C8B-B14F-4D97-AF65-F5344CB8AC3E}">
        <p14:creationId xmlns:p14="http://schemas.microsoft.com/office/powerpoint/2010/main" val="21730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0F15-CD24-8748-A73A-3B33292A0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5815"/>
          </a:xfrm>
        </p:spPr>
        <p:txBody>
          <a:bodyPr>
            <a:normAutofit/>
          </a:bodyPr>
          <a:lstStyle/>
          <a:p>
            <a:pPr algn="ctr"/>
            <a:r>
              <a:rPr lang="en-LT" sz="4800" b="1" dirty="0">
                <a:solidFill>
                  <a:schemeClr val="tx1"/>
                </a:solidFill>
              </a:rPr>
              <a:t>Išvados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C4512-A6FA-8B40-82A5-7DCB2A605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61893"/>
            <a:ext cx="8596668" cy="427946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t-LT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D</a:t>
            </a:r>
            <a:r>
              <a:rPr lang="lt-LT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auguma mokyklos erdvių patenka į psichologinio poveikio pakopą (40-80 </a:t>
            </a:r>
            <a:r>
              <a:rPr lang="lt-LT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dB</a:t>
            </a:r>
            <a:r>
              <a:rPr lang="lt-LT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).</a:t>
            </a:r>
            <a:r>
              <a:rPr lang="en-LT" sz="3200" dirty="0">
                <a:effectLst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3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Sporto salė ir valgykla patenka į fiziologinio poveikio pakopą (80-120 </a:t>
            </a:r>
            <a:r>
              <a:rPr lang="lt-LT" sz="32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dB</a:t>
            </a:r>
            <a:r>
              <a:rPr lang="lt-LT" sz="3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Tyliausia</a:t>
            </a:r>
            <a:r>
              <a:rPr lang="en-US" sz="3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yra</a:t>
            </a:r>
            <a:r>
              <a:rPr lang="en-US" sz="3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per </a:t>
            </a:r>
            <a:r>
              <a:rPr lang="en-US" sz="32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pamokas</a:t>
            </a:r>
            <a:r>
              <a:rPr lang="en-US" sz="3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Atšilus</a:t>
            </a:r>
            <a:r>
              <a:rPr lang="en-US" sz="3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orams</a:t>
            </a:r>
            <a:r>
              <a:rPr lang="en-US" sz="3200" dirty="0">
                <a:solidFill>
                  <a:schemeClr val="tx1"/>
                </a:solidFill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triukšmas</a:t>
            </a:r>
            <a:r>
              <a:rPr lang="en-US" sz="3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persikelia</a:t>
            </a:r>
            <a:r>
              <a:rPr lang="en-US" sz="3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į</a:t>
            </a:r>
            <a:r>
              <a:rPr lang="en-US" sz="3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mokyklos</a:t>
            </a:r>
            <a:r>
              <a:rPr lang="en-US" sz="3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kiemą</a:t>
            </a:r>
            <a:r>
              <a:rPr lang="en-US" sz="3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LT" sz="320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en-LT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3C6A-1D4D-9E4E-B387-D5D0C5988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77334" y="563881"/>
            <a:ext cx="8596668" cy="45719"/>
          </a:xfrm>
        </p:spPr>
        <p:txBody>
          <a:bodyPr>
            <a:normAutofit fontScale="90000"/>
          </a:bodyPr>
          <a:lstStyle/>
          <a:p>
            <a:endParaRPr lang="en-L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29E09-54CA-D34D-9088-F193F6A83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61235"/>
            <a:ext cx="8596668" cy="50801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lt-LT" sz="3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Mokykloje užfiksuotas triukšmas gali sukelti galvos skausmus, cypimą ausyse, apkrauti ausis, turėti įtakos užduočių </a:t>
            </a:r>
            <a:r>
              <a:rPr lang="lt-LT" sz="3200" dirty="0">
                <a:solidFill>
                  <a:schemeClr val="tx1"/>
                </a:solidFill>
                <a:ea typeface="Times New Roman" panose="02020603050405020304" pitchFamily="18" charset="0"/>
              </a:rPr>
              <a:t>atlikimui</a:t>
            </a:r>
            <a:r>
              <a:rPr lang="lt-LT" sz="3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sukelti nepasitenkinimą, turėti įtakos kalbos suvokimui.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3200" dirty="0">
                <a:solidFill>
                  <a:schemeClr val="tx1"/>
                </a:solidFill>
                <a:ea typeface="Times New Roman" panose="02020603050405020304" pitchFamily="18" charset="0"/>
              </a:rPr>
              <a:t>Toks triukšmas gali</a:t>
            </a:r>
            <a:r>
              <a:rPr lang="lt-LT" sz="3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neigiamai veikti mokymosi procesą, sutrikdyti miegą ir ilgainiui sukelti nemigą.</a:t>
            </a:r>
            <a:r>
              <a:rPr lang="en-LT" dirty="0">
                <a:effectLst/>
              </a:rPr>
              <a:t> 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405660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D6A0F-3770-B641-B790-82DF7326DD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LT" dirty="0"/>
              <a:t>Ačiū, kad klausėte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507888-CBF0-BA4B-9D66-CE004EF1A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4611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4383-5B9D-B444-AC33-10C16F45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77334" y="415636"/>
            <a:ext cx="8596668" cy="193964"/>
          </a:xfrm>
        </p:spPr>
        <p:txBody>
          <a:bodyPr>
            <a:normAutofit fontScale="90000"/>
          </a:bodyPr>
          <a:lstStyle/>
          <a:p>
            <a:endParaRPr lang="en-L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C7323-1AE4-B64A-B2CC-A65C5C36C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28157"/>
            <a:ext cx="8596668" cy="49132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LT" sz="800" b="1" dirty="0"/>
          </a:p>
          <a:p>
            <a:pPr marL="0" indent="0">
              <a:buNone/>
            </a:pPr>
            <a:r>
              <a:rPr lang="en-LT" sz="3200" b="1" dirty="0"/>
              <a:t>Tyrimo objektas: </a:t>
            </a:r>
            <a:r>
              <a:rPr lang="en-LT" sz="3200" dirty="0"/>
              <a:t>triukšmo lygis įvairiose mokyklos vietose.</a:t>
            </a:r>
          </a:p>
          <a:p>
            <a:pPr marL="0" indent="0">
              <a:buNone/>
            </a:pPr>
            <a:endParaRPr lang="en-LT" sz="800" b="1" dirty="0"/>
          </a:p>
          <a:p>
            <a:pPr marL="0" indent="0">
              <a:buNone/>
            </a:pPr>
            <a:r>
              <a:rPr lang="en-LT" sz="3200" b="1" dirty="0"/>
              <a:t>Tyrimo tikslas: </a:t>
            </a:r>
            <a:r>
              <a:rPr lang="en-LT" sz="3200" dirty="0"/>
              <a:t>išmatuoti triukšmo lygį įvairiose mokyklos vietose.</a:t>
            </a:r>
          </a:p>
          <a:p>
            <a:pPr marL="0" indent="0">
              <a:buNone/>
            </a:pPr>
            <a:endParaRPr lang="en-LT" sz="800" b="1" dirty="0"/>
          </a:p>
          <a:p>
            <a:pPr marL="0" indent="0">
              <a:buNone/>
            </a:pPr>
            <a:r>
              <a:rPr lang="en-LT" sz="3200" b="1" dirty="0"/>
              <a:t>Tyrimo hipotezė: </a:t>
            </a:r>
            <a:r>
              <a:rPr lang="en-LT" sz="3200" dirty="0"/>
              <a:t>triukšmo lygis mūsų mokykloje atitinka leistinas normas.</a:t>
            </a:r>
          </a:p>
          <a:p>
            <a:pPr marL="0" indent="0">
              <a:buNone/>
            </a:pPr>
            <a:endParaRPr lang="en-LT" sz="3200" dirty="0"/>
          </a:p>
        </p:txBody>
      </p:sp>
    </p:spTree>
    <p:extLst>
      <p:ext uri="{BB962C8B-B14F-4D97-AF65-F5344CB8AC3E}">
        <p14:creationId xmlns:p14="http://schemas.microsoft.com/office/powerpoint/2010/main" val="126631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F1865-742B-5F47-A2FD-569AEFAB5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77334" y="546265"/>
            <a:ext cx="8596668" cy="63335"/>
          </a:xfrm>
        </p:spPr>
        <p:txBody>
          <a:bodyPr>
            <a:normAutofit fontScale="90000"/>
          </a:bodyPr>
          <a:lstStyle/>
          <a:p>
            <a:endParaRPr lang="en-L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F551D-0EB9-EB49-8E5D-C47E35F42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72739"/>
            <a:ext cx="8596668" cy="4968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LT" sz="3200" b="1" dirty="0"/>
              <a:t>Tyrimo uždaviniai:</a:t>
            </a:r>
            <a:endParaRPr lang="en-LT" sz="3200" dirty="0"/>
          </a:p>
          <a:p>
            <a:pPr marL="514350" indent="-514350">
              <a:buFont typeface="+mj-lt"/>
              <a:buAutoNum type="arabicPeriod"/>
            </a:pPr>
            <a:r>
              <a:rPr lang="en-LT" sz="3200" dirty="0"/>
              <a:t>Išanalizuoti leistinas triukšmo normas mokyklose.</a:t>
            </a:r>
          </a:p>
          <a:p>
            <a:pPr marL="514350" indent="-514350">
              <a:buFont typeface="+mj-lt"/>
              <a:buAutoNum type="arabicPeriod"/>
            </a:pPr>
            <a:r>
              <a:rPr lang="en-LT" sz="3200" dirty="0"/>
              <a:t>Susipažinti su garso matavimo prietaisais.</a:t>
            </a:r>
          </a:p>
          <a:p>
            <a:pPr marL="514350" indent="-514350">
              <a:buFont typeface="+mj-lt"/>
              <a:buAutoNum type="arabicPeriod"/>
            </a:pPr>
            <a:r>
              <a:rPr lang="en-LT" sz="3200" dirty="0"/>
              <a:t>Išmatuoti triukšmo lygį mūsų mokykloje pertraukų metu.</a:t>
            </a:r>
          </a:p>
          <a:p>
            <a:pPr marL="514350" indent="-514350">
              <a:buFont typeface="+mj-lt"/>
              <a:buAutoNum type="arabicPeriod"/>
            </a:pPr>
            <a:r>
              <a:rPr lang="en-LT" sz="3200" dirty="0"/>
              <a:t>Palyginti leistinas triukšmo normas su mūsų mokykloje gautais rezultatais.</a:t>
            </a:r>
          </a:p>
        </p:txBody>
      </p:sp>
    </p:spTree>
    <p:extLst>
      <p:ext uri="{BB962C8B-B14F-4D97-AF65-F5344CB8AC3E}">
        <p14:creationId xmlns:p14="http://schemas.microsoft.com/office/powerpoint/2010/main" val="247821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7D68-6637-CF41-B503-28FD10C96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77334" y="563881"/>
            <a:ext cx="8596668" cy="45719"/>
          </a:xfrm>
        </p:spPr>
        <p:txBody>
          <a:bodyPr>
            <a:normAutofit fontScale="90000"/>
          </a:bodyPr>
          <a:lstStyle/>
          <a:p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0AE26-AEBB-1847-8999-155450827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75657"/>
            <a:ext cx="8596668" cy="4865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LT" sz="3200" b="1" dirty="0"/>
              <a:t>Garsą</a:t>
            </a:r>
            <a:r>
              <a:rPr lang="en-LT" sz="3200" dirty="0"/>
              <a:t> </a:t>
            </a:r>
            <a:r>
              <a:rPr lang="lt-LT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sukelia virpantys kūnai, kurie greitai svyruoja. Jie tai suspaudžia, tai išretina greta esantį orą, o išretėjimo ar sutankėjimo sklidimas yra išilginė garso banga</a:t>
            </a:r>
            <a:r>
              <a:rPr lang="en-LT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kuri nuo garso šaltinio sklinda į visas puses.</a:t>
            </a:r>
            <a:endParaRPr lang="en-LT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2220BE-E026-B341-99E3-5ABB99833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19" y="4090815"/>
            <a:ext cx="3011817" cy="1782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A16296-77D2-D84E-B829-5E5E63E40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219" y="4281792"/>
            <a:ext cx="3111755" cy="140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AD717-B396-D54F-92E8-90748BB6E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77334" y="563881"/>
            <a:ext cx="8596668" cy="45719"/>
          </a:xfrm>
        </p:spPr>
        <p:txBody>
          <a:bodyPr>
            <a:normAutofit fontScale="90000"/>
          </a:bodyPr>
          <a:lstStyle/>
          <a:p>
            <a:endParaRPr lang="en-L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49687-1D8B-D643-BB9E-15727FC70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45029"/>
            <a:ext cx="8596668" cy="4996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LT" sz="3200" b="1" dirty="0"/>
              <a:t>Triukšmas – </a:t>
            </a:r>
            <a:r>
              <a:rPr lang="en-LT" sz="3200" dirty="0"/>
              <a:t>tai sudėtingi</a:t>
            </a:r>
            <a:r>
              <a:rPr lang="lt-LT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netvarkingai  kintantys įvairaus dažnio garsai, iš kurių beveik neįmanoma išskirti pavienių tonų.</a:t>
            </a:r>
            <a:r>
              <a:rPr lang="lt-L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lt-LT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PSO duomenimis, Europoje 450 milijonų žmonių kasdien veikiami 55 </a:t>
            </a:r>
            <a:r>
              <a:rPr lang="lt-LT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dBA</a:t>
            </a:r>
            <a:r>
              <a:rPr lang="lt-LT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triukšmo lygio</a:t>
            </a:r>
            <a:r>
              <a:rPr lang="en-LT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LT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Mokymosi erdvėse, dirbant įtemptą protinį darbą, triukšmo lygis gali būti 55 dBA.</a:t>
            </a:r>
          </a:p>
          <a:p>
            <a:pPr marL="0" indent="0">
              <a:buNone/>
            </a:pPr>
            <a:endParaRPr lang="en-LT" sz="3200" b="1" dirty="0"/>
          </a:p>
        </p:txBody>
      </p:sp>
    </p:spTree>
    <p:extLst>
      <p:ext uri="{BB962C8B-B14F-4D97-AF65-F5344CB8AC3E}">
        <p14:creationId xmlns:p14="http://schemas.microsoft.com/office/powerpoint/2010/main" val="145762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C9E0-EA31-1A44-B77B-FD97378EC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77334" y="563881"/>
            <a:ext cx="8596668" cy="45719"/>
          </a:xfrm>
        </p:spPr>
        <p:txBody>
          <a:bodyPr>
            <a:normAutofit fontScale="90000"/>
          </a:bodyPr>
          <a:lstStyle/>
          <a:p>
            <a:endParaRPr lang="en-L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B7046-3B32-2849-906C-9754FA45E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56905"/>
            <a:ext cx="8596668" cy="5533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LT" sz="3200" dirty="0"/>
              <a:t>Triukšmas matuojamas prietaisu, kuriame pasukus rankenėlę ant žymos dB ekrane pasirodo skaitmuo atitinkantis triukšmo lygį</a:t>
            </a:r>
          </a:p>
          <a:p>
            <a:pPr marL="0" indent="0">
              <a:buNone/>
            </a:pPr>
            <a:endParaRPr lang="en-LT" sz="3200" dirty="0"/>
          </a:p>
          <a:p>
            <a:pPr marL="0" indent="0">
              <a:buNone/>
            </a:pPr>
            <a:endParaRPr lang="en-LT" sz="3200" dirty="0"/>
          </a:p>
          <a:p>
            <a:pPr marL="0" indent="0">
              <a:buNone/>
            </a:pPr>
            <a:endParaRPr lang="en-LT" sz="3200" dirty="0"/>
          </a:p>
          <a:p>
            <a:pPr marL="0" indent="0">
              <a:buNone/>
            </a:pPr>
            <a:endParaRPr lang="en-LT" sz="3200" dirty="0"/>
          </a:p>
          <a:p>
            <a:pPr marL="0" indent="0">
              <a:buNone/>
            </a:pPr>
            <a:r>
              <a:rPr lang="en-LT" sz="3200" dirty="0"/>
              <a:t>Mes naudojome ne tik tokį prietaisą, bet ir telefoninę programėlę.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34CE4B-F32A-4D4E-9F8A-9025DE87A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13" y="2551020"/>
            <a:ext cx="1399310" cy="254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F6E8A-EEAE-9240-BB26-E4537EDCD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77334" y="563881"/>
            <a:ext cx="8596668" cy="45719"/>
          </a:xfrm>
        </p:spPr>
        <p:txBody>
          <a:bodyPr>
            <a:normAutofit fontScale="90000"/>
          </a:bodyPr>
          <a:lstStyle/>
          <a:p>
            <a:endParaRPr lang="en-LT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295D302-90E2-3744-80EE-CD78E457A3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1935036"/>
              </p:ext>
            </p:extLst>
          </p:nvPr>
        </p:nvGraphicFramePr>
        <p:xfrm>
          <a:off x="490654" y="1126273"/>
          <a:ext cx="9144000" cy="4714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034">
                  <a:extLst>
                    <a:ext uri="{9D8B030D-6E8A-4147-A177-3AD203B41FA5}">
                      <a16:colId xmlns:a16="http://schemas.microsoft.com/office/drawing/2014/main" val="1945799503"/>
                    </a:ext>
                  </a:extLst>
                </a:gridCol>
                <a:gridCol w="2430966">
                  <a:extLst>
                    <a:ext uri="{9D8B030D-6E8A-4147-A177-3AD203B41FA5}">
                      <a16:colId xmlns:a16="http://schemas.microsoft.com/office/drawing/2014/main" val="3998432825"/>
                    </a:ext>
                  </a:extLst>
                </a:gridCol>
                <a:gridCol w="2419814">
                  <a:extLst>
                    <a:ext uri="{9D8B030D-6E8A-4147-A177-3AD203B41FA5}">
                      <a16:colId xmlns:a16="http://schemas.microsoft.com/office/drawing/2014/main" val="502322395"/>
                    </a:ext>
                  </a:extLst>
                </a:gridCol>
                <a:gridCol w="2152186">
                  <a:extLst>
                    <a:ext uri="{9D8B030D-6E8A-4147-A177-3AD203B41FA5}">
                      <a16:colId xmlns:a16="http://schemas.microsoft.com/office/drawing/2014/main" val="1688582317"/>
                    </a:ext>
                  </a:extLst>
                </a:gridCol>
              </a:tblGrid>
              <a:tr h="800300">
                <a:tc gridSpan="4">
                  <a:txBody>
                    <a:bodyPr/>
                    <a:lstStyle/>
                    <a:p>
                      <a:pPr algn="ctr"/>
                      <a:r>
                        <a:rPr lang="en-LT" sz="2800" i="1" u="sng" dirty="0">
                          <a:solidFill>
                            <a:schemeClr val="tx1"/>
                          </a:solidFill>
                        </a:rPr>
                        <a:t>Garsas mokykloje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L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L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L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5007484"/>
                  </a:ext>
                </a:extLst>
              </a:tr>
              <a:tr h="1050803">
                <a:tc>
                  <a:txBody>
                    <a:bodyPr/>
                    <a:lstStyle/>
                    <a:p>
                      <a:pPr algn="ctr"/>
                      <a:endParaRPr lang="en-LT" dirty="0"/>
                    </a:p>
                    <a:p>
                      <a:pPr algn="ctr"/>
                      <a:r>
                        <a:rPr lang="en-LT" dirty="0"/>
                        <a:t>Vieta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dirty="0"/>
                        <a:t>Vidutinis garsas su garsą matuojančiu aparatu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dirty="0"/>
                        <a:t>Vidutinis garsas su garsą matuojančia programėle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LT" dirty="0"/>
                    </a:p>
                    <a:p>
                      <a:pPr algn="ctr"/>
                      <a:r>
                        <a:rPr lang="en-LT" dirty="0"/>
                        <a:t>Rekomenduojamas vidutinis garsas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86566676"/>
                  </a:ext>
                </a:extLst>
              </a:tr>
              <a:tr h="572763"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3 aukštas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70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74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55 dB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580722"/>
                  </a:ext>
                </a:extLst>
              </a:tr>
              <a:tr h="572763"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2 aukštas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77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76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55 dB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177778"/>
                  </a:ext>
                </a:extLst>
              </a:tr>
              <a:tr h="572763"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1 aukštas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63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66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55 dB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833714"/>
                  </a:ext>
                </a:extLst>
              </a:tr>
              <a:tr h="572763"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Valgykla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80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76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55 dB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37689"/>
                  </a:ext>
                </a:extLst>
              </a:tr>
              <a:tr h="572763"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Sporto salė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85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72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T" sz="2400" dirty="0"/>
                        <a:t>55 dB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541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65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59C1D-B1F3-3845-8404-66A0311A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4663"/>
          </a:xfrm>
        </p:spPr>
        <p:txBody>
          <a:bodyPr>
            <a:normAutofit/>
          </a:bodyPr>
          <a:lstStyle/>
          <a:p>
            <a:pPr algn="ctr"/>
            <a:r>
              <a:rPr lang="en-LT" sz="4800" b="1" dirty="0">
                <a:solidFill>
                  <a:schemeClr val="tx1"/>
                </a:solidFill>
              </a:rPr>
              <a:t>Eksperimentai</a:t>
            </a:r>
          </a:p>
        </p:txBody>
      </p:sp>
      <p:pic>
        <p:nvPicPr>
          <p:cNvPr id="4" name="IMG_1853" descr="IMG_1853">
            <a:hlinkClick r:id="" action="ppaction://media"/>
            <a:extLst>
              <a:ext uri="{FF2B5EF4-FFF2-40B4-BE49-F238E27FC236}">
                <a16:creationId xmlns:a16="http://schemas.microsoft.com/office/drawing/2014/main" id="{1FDB5100-E761-0B47-983F-7597D3DA52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6882" y="1683834"/>
            <a:ext cx="2630648" cy="4676058"/>
          </a:xfrm>
        </p:spPr>
      </p:pic>
      <p:pic>
        <p:nvPicPr>
          <p:cNvPr id="5" name="IMG_1851" descr="IMG_1851">
            <a:hlinkClick r:id="" action="ppaction://media"/>
            <a:extLst>
              <a:ext uri="{FF2B5EF4-FFF2-40B4-BE49-F238E27FC236}">
                <a16:creationId xmlns:a16="http://schemas.microsoft.com/office/drawing/2014/main" id="{5DB4C916-1122-5642-B253-B7E36CF4996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7085" y="1683834"/>
            <a:ext cx="2517387" cy="447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0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F72E2-69E4-8649-B88E-FC15525D7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77334" y="379141"/>
            <a:ext cx="8596668" cy="230459"/>
          </a:xfrm>
        </p:spPr>
        <p:txBody>
          <a:bodyPr>
            <a:normAutofit fontScale="90000"/>
          </a:bodyPr>
          <a:lstStyle/>
          <a:p>
            <a:endParaRPr lang="en-LT" dirty="0"/>
          </a:p>
        </p:txBody>
      </p:sp>
      <p:pic>
        <p:nvPicPr>
          <p:cNvPr id="4" name="IMG_1849" descr="IMG_1849">
            <a:hlinkClick r:id="" action="ppaction://media"/>
            <a:extLst>
              <a:ext uri="{FF2B5EF4-FFF2-40B4-BE49-F238E27FC236}">
                <a16:creationId xmlns:a16="http://schemas.microsoft.com/office/drawing/2014/main" id="{5CD4030D-F9A7-C943-A0C6-8294421E37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720654"/>
            <a:ext cx="3047535" cy="5416692"/>
          </a:xfrm>
        </p:spPr>
      </p:pic>
      <p:pic>
        <p:nvPicPr>
          <p:cNvPr id="5" name="IMG_1846" descr="IMG_1846">
            <a:hlinkClick r:id="" action="ppaction://media"/>
            <a:extLst>
              <a:ext uri="{FF2B5EF4-FFF2-40B4-BE49-F238E27FC236}">
                <a16:creationId xmlns:a16="http://schemas.microsoft.com/office/drawing/2014/main" id="{DA848316-AEE9-3345-B867-1381B3BF37D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0929" y="675578"/>
            <a:ext cx="3144339" cy="558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0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206</TotalTime>
  <Words>348</Words>
  <Application>Microsoft Office PowerPoint</Application>
  <PresentationFormat>Widescreen</PresentationFormat>
  <Paragraphs>59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Trebuchet MS</vt:lpstr>
      <vt:lpstr>Wingdings 3</vt:lpstr>
      <vt:lpstr>Facet</vt:lpstr>
      <vt:lpstr>STEAM Projektas:  Garsas mokykloje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Eksperimentai</vt:lpstr>
      <vt:lpstr>PowerPoint Presentation</vt:lpstr>
      <vt:lpstr>Išvados</vt:lpstr>
      <vt:lpstr>PowerPoint Presentation</vt:lpstr>
      <vt:lpstr>Ačiū, kad klausėte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 Projektas:  Garsas mokykloje</dc:title>
  <dc:creator>Microsoft Office User</dc:creator>
  <cp:lastModifiedBy>Mokytojas</cp:lastModifiedBy>
  <cp:revision>3</cp:revision>
  <dcterms:created xsi:type="dcterms:W3CDTF">2024-06-12T16:35:00Z</dcterms:created>
  <dcterms:modified xsi:type="dcterms:W3CDTF">2024-06-19T05:12:33Z</dcterms:modified>
</cp:coreProperties>
</file>