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1" r:id="rId34"/>
    <p:sldId id="294" r:id="rId35"/>
    <p:sldId id="292" r:id="rId36"/>
    <p:sldId id="295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</a:t>
            </a:r>
            <a:r>
              <a:rPr lang="lt-LT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pasiskirstymas pagal lyt</a:t>
            </a:r>
            <a:r>
              <a:rPr lang="lt-LT" sz="18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931089859618606E-2"/>
          <c:y val="0.23438015927099021"/>
          <c:w val="0.93906891014038141"/>
          <c:h val="0.76561984072900979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6F-4FA9-B88D-F17E8995D6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6F-4FA9-B88D-F17E8995D6B3}"/>
              </c:ext>
            </c:extLst>
          </c:dPt>
          <c:dLbls>
            <c:dLbl>
              <c:idx val="0"/>
              <c:layout>
                <c:manualLayout>
                  <c:x val="-9.4166229783046937E-2"/>
                  <c:y val="0.40218477333922564"/>
                </c:manualLayout>
              </c:layout>
              <c:tx>
                <c:rich>
                  <a:bodyPr/>
                  <a:lstStyle/>
                  <a:p>
                    <a:fld id="{2B6EC16F-0710-44B9-BB85-BB8DEB7849BE}" type="CATEGORYNAME">
                      <a:rPr lang="en-US"/>
                      <a:pPr/>
                      <a:t>[KATEGORIJOS PAVADINIMAS]</a:t>
                    </a:fld>
                    <a:r>
                      <a:rPr lang="en-US" baseline="0"/>
                      <a:t>
</a:t>
                    </a:r>
                    <a:fld id="{111F5068-C312-47FF-B61C-69AA40923C85}" type="PERCENTAGE">
                      <a:rPr lang="en-US" baseline="0">
                        <a:solidFill>
                          <a:srgbClr val="00B0F0"/>
                        </a:solidFill>
                      </a:rPr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6F-4FA9-B88D-F17E8995D6B3}"/>
                </c:ext>
              </c:extLst>
            </c:dLbl>
            <c:dLbl>
              <c:idx val="1"/>
              <c:layout>
                <c:manualLayout>
                  <c:x val="7.2009469834094716E-2"/>
                  <c:y val="0.24622214194458544"/>
                </c:manualLayout>
              </c:layout>
              <c:tx>
                <c:rich>
                  <a:bodyPr/>
                  <a:lstStyle/>
                  <a:p>
                    <a:fld id="{BD219B4D-4780-41FC-99BA-E41E4DC72B1E}" type="CATEGORYNAME">
                      <a:rPr lang="en-US"/>
                      <a:pPr/>
                      <a:t>[KATEGORIJOS PAVADINIMAS]</a:t>
                    </a:fld>
                    <a:r>
                      <a:rPr lang="en-US" baseline="0"/>
                      <a:t>
</a:t>
                    </a:r>
                    <a:fld id="{50C1BF28-7547-4DC6-8C0E-07B8CC8DF84D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6F-4FA9-B88D-F17E8995D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Lapas1!$A$2:$A$3</c:f>
              <c:strCache>
                <c:ptCount val="2"/>
                <c:pt idx="0">
                  <c:v>Moteris</c:v>
                </c:pt>
                <c:pt idx="1">
                  <c:v>Vyras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115</c:v>
                </c:pt>
                <c:pt idx="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6F-4FA9-B88D-F17E8995D6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Elektronini</a:t>
            </a:r>
            <a:r>
              <a:rPr lang="lt-LT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nių</a:t>
            </a:r>
            <a:r>
              <a:rPr lang="lt-LT" sz="20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cigarečių poveikis aplinkiniams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7777777777777801E-2"/>
                  <c:y val="-3.9682539682539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618B311-157F-4903-9FB8-61C7859F7C53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24-4AB0-B68C-095A399152CD}"/>
                </c:ext>
              </c:extLst>
            </c:dLbl>
            <c:dLbl>
              <c:idx val="1"/>
              <c:layout>
                <c:manualLayout>
                  <c:x val="-6.9444444444444866E-3"/>
                  <c:y val="-9.5238095238095233E-2"/>
                </c:manualLayout>
              </c:layout>
              <c:tx>
                <c:rich>
                  <a:bodyPr/>
                  <a:lstStyle/>
                  <a:p>
                    <a:fld id="{EF02EA71-C339-476D-A062-1CBACCCF68FA}" type="VALUE">
                      <a:rPr lang="en-US">
                        <a:solidFill>
                          <a:srgbClr val="00B050"/>
                        </a:solidFill>
                      </a:rPr>
                      <a:pPr/>
                      <a:t>[REIKŠMĖ]</a:t>
                    </a:fld>
                    <a:r>
                      <a:rPr lang="en-US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24-4AB0-B68C-095A399152CD}"/>
                </c:ext>
              </c:extLst>
            </c:dLbl>
            <c:dLbl>
              <c:idx val="2"/>
              <c:layout>
                <c:manualLayout>
                  <c:x val="-1.620370370370379E-2"/>
                  <c:y val="-8.3333333333333329E-2"/>
                </c:manualLayout>
              </c:layout>
              <c:tx>
                <c:rich>
                  <a:bodyPr/>
                  <a:lstStyle/>
                  <a:p>
                    <a:fld id="{55E644F5-89F7-4538-8C42-954BB8FE2D6B}" type="VALUE">
                      <a:rPr lang="en-US">
                        <a:solidFill>
                          <a:srgbClr val="00B0F0"/>
                        </a:solidFill>
                      </a:rPr>
                      <a:pPr/>
                      <a:t>[REIKŠMĖ]</a:t>
                    </a:fld>
                    <a:r>
                      <a:rPr lang="en-US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24-4AB0-B68C-095A399152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77AB54-847E-47C4-9F5B-24B59F536473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24-4AB0-B68C-095A39915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Labai kenkia</c:v>
                </c:pt>
                <c:pt idx="1">
                  <c:v>Nekenkia</c:v>
                </c:pt>
                <c:pt idx="2">
                  <c:v>Neturiu nuomonės</c:v>
                </c:pt>
                <c:pt idx="3">
                  <c:v>Kita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56.50406504065041</c:v>
                </c:pt>
                <c:pt idx="1">
                  <c:v>16.666666666666668</c:v>
                </c:pt>
                <c:pt idx="2">
                  <c:v>26.829268292682926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24-4AB0-B68C-095A39915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0315712"/>
        <c:axId val="1410316544"/>
        <c:axId val="1415464272"/>
      </c:line3DChart>
      <c:catAx>
        <c:axId val="14103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0316544"/>
        <c:crosses val="autoZero"/>
        <c:auto val="1"/>
        <c:lblAlgn val="ctr"/>
        <c:lblOffset val="100"/>
        <c:noMultiLvlLbl val="0"/>
      </c:catAx>
      <c:valAx>
        <c:axId val="141031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10315712"/>
        <c:crosses val="autoZero"/>
        <c:crossBetween val="between"/>
      </c:valAx>
      <c:serAx>
        <c:axId val="1415464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1031654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žino apie elektroninių cigarečių</a:t>
            </a:r>
            <a:r>
              <a:rPr lang="lt-LT" sz="1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sukeliamas ligas</a:t>
            </a:r>
            <a:r>
              <a:rPr lang="en-US" sz="1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49733705161854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139253268182206E-2"/>
          <c:y val="0.21023822619386942"/>
          <c:w val="0.96332375137832826"/>
          <c:h val="0.665310371618451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FCA-4315-AC95-8F43FA4A7A2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FCA-4315-AC95-8F43FA4A7A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FCA-4315-AC95-8F43FA4A7A2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FCA-4315-AC95-8F43FA4A7A2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237FD74-8B65-455E-A332-9E0ED090F603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CA-4315-AC95-8F43FA4A7A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26BF3F-7705-46FC-B5D2-435369197AB9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CA-4315-AC95-8F43FA4A7A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F39005-9F50-4AD0-BB8A-50941059FC91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CA-4315-AC95-8F43FA4A7A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C912A1-ABF9-4ABE-AEF9-F614906F3907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CA-4315-AC95-8F43FA4A7A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9A8A38B-A6BB-4BE9-BB0E-BBED9037A05E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FCA-4315-AC95-8F43FA4A7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Taip, skaičiau interenete</c:v>
                </c:pt>
                <c:pt idx="1">
                  <c:v>Taip, mačiau per TV</c:v>
                </c:pt>
                <c:pt idx="2">
                  <c:v>Nežinau nieko</c:v>
                </c:pt>
                <c:pt idx="3">
                  <c:v>Manęs tai nedomina</c:v>
                </c:pt>
                <c:pt idx="4">
                  <c:v>Kita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41.056910569105689</c:v>
                </c:pt>
                <c:pt idx="1">
                  <c:v>14.227642276422765</c:v>
                </c:pt>
                <c:pt idx="2">
                  <c:v>10.975609756097562</c:v>
                </c:pt>
                <c:pt idx="3">
                  <c:v>33.739837398373986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CA-4315-AC95-8F43FA4A7A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12439648"/>
        <c:axId val="1412440064"/>
      </c:barChart>
      <c:catAx>
        <c:axId val="14124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2440064"/>
        <c:crosses val="autoZero"/>
        <c:auto val="1"/>
        <c:lblAlgn val="ctr"/>
        <c:lblOffset val="100"/>
        <c:noMultiLvlLbl val="0"/>
      </c:catAx>
      <c:valAx>
        <c:axId val="141244006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124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turi draugų, kurie rūko elektronines cigaretes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2863327149041338E-3"/>
          <c:y val="4.6242774566473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19504643962852E-3"/>
          <c:y val="0.35897435897435898"/>
          <c:w val="0.97729618163054699"/>
          <c:h val="0.609750112596872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5"/>
          <c:dPt>
            <c:idx val="0"/>
            <c:bubble3D val="0"/>
            <c:explosion val="2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4D-42FF-9F9A-951B12BDA58E}"/>
              </c:ext>
            </c:extLst>
          </c:dPt>
          <c:dPt>
            <c:idx val="1"/>
            <c:bubble3D val="0"/>
            <c:explosion val="3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4D-42FF-9F9A-951B12BDA58E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4D-42FF-9F9A-951B12BDA5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4D-42FF-9F9A-951B12BDA58E}"/>
              </c:ext>
            </c:extLst>
          </c:dPt>
          <c:dLbls>
            <c:dLbl>
              <c:idx val="0"/>
              <c:layout>
                <c:manualLayout>
                  <c:x val="9.1954651501895603E-3"/>
                  <c:y val="-0.168761404824396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aseline="0">
                        <a:solidFill>
                          <a:srgbClr val="FF0000"/>
                        </a:solidFill>
                      </a:rPr>
                      <a:t>
</a:t>
                    </a:r>
                    <a:fld id="{D7C70F09-8DA7-4DEB-97CC-5EED089FAA82}" type="PERCENTAGE">
                      <a:rPr lang="en-US" sz="2000" baseline="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2000" baseline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4D-42FF-9F9A-951B12BDA58E}"/>
                </c:ext>
              </c:extLst>
            </c:dLbl>
            <c:dLbl>
              <c:idx val="1"/>
              <c:layout>
                <c:manualLayout>
                  <c:x val="-5.0214502407982761E-4"/>
                  <c:y val="1.2981961069895165E-2"/>
                </c:manualLayout>
              </c:layout>
              <c:tx>
                <c:rich>
                  <a:bodyPr/>
                  <a:lstStyle/>
                  <a:p>
                    <a:fld id="{535B73B4-084B-4608-9E32-BCBD3C3BDB65}" type="PERCENTAGE">
                      <a:rPr lang="en-US" sz="1800" baseline="0"/>
                      <a:pPr/>
                      <a:t>[PROCENTAI]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4D-42FF-9F9A-951B12BDA58E}"/>
                </c:ext>
              </c:extLst>
            </c:dLbl>
            <c:dLbl>
              <c:idx val="2"/>
              <c:layout>
                <c:manualLayout>
                  <c:x val="3.734182577827122E-2"/>
                  <c:y val="-5.7486383566216062E-2"/>
                </c:manualLayout>
              </c:layout>
              <c:tx>
                <c:rich>
                  <a:bodyPr/>
                  <a:lstStyle/>
                  <a:p>
                    <a:fld id="{C9D84291-236B-48FE-A2FE-C0029C69AFCA}" type="PERCENTAGE">
                      <a:rPr lang="en-US" sz="1800" baseline="0"/>
                      <a:pPr/>
                      <a:t>[PROCENTAI]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90352504638217E-2"/>
                      <c:h val="0.14720616570327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4D-42FF-9F9A-951B12BDA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Taip, turiu daug</c:v>
                </c:pt>
                <c:pt idx="1">
                  <c:v>Ne, neturiu nei vieno</c:v>
                </c:pt>
                <c:pt idx="2">
                  <c:v>Kita - turi kelis draugus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140</c:v>
                </c:pt>
                <c:pt idx="1">
                  <c:v>99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4D-42FF-9F9A-951B12BDA58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77880585214222142"/>
          <c:y val="2.9766242782777806E-2"/>
          <c:w val="0.20091564820585453"/>
          <c:h val="0.95435245150569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 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ūkančių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elektronines cigaretes mūsų progimnazijoje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8130650335374757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77723097112861"/>
          <c:y val="0.35740938632670916"/>
          <c:w val="0.35537164625255174"/>
          <c:h val="0.609208536432945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0F-4CDF-BF29-FB343655ADD4}"/>
              </c:ext>
            </c:extLst>
          </c:dPt>
          <c:dPt>
            <c:idx val="1"/>
            <c:bubble3D val="0"/>
            <c:explosion val="2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0F-4CDF-BF29-FB343655ADD4}"/>
              </c:ext>
            </c:extLst>
          </c:dPt>
          <c:dPt>
            <c:idx val="2"/>
            <c:bubble3D val="0"/>
            <c:explosion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0F-4CDF-BF29-FB343655ADD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0F-4CDF-BF29-FB343655ADD4}"/>
              </c:ext>
            </c:extLst>
          </c:dPt>
          <c:dLbls>
            <c:dLbl>
              <c:idx val="0"/>
              <c:layout>
                <c:manualLayout>
                  <c:x val="7.1759259259259259E-2"/>
                  <c:y val="-1.1904761904761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F-4CDF-BF29-FB343655ADD4}"/>
                </c:ext>
              </c:extLst>
            </c:dLbl>
            <c:dLbl>
              <c:idx val="1"/>
              <c:layout>
                <c:manualLayout>
                  <c:x val="-6.7129629629629636E-2"/>
                  <c:y val="9.9206349206349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0F-4CDF-BF29-FB343655ADD4}"/>
                </c:ext>
              </c:extLst>
            </c:dLbl>
            <c:dLbl>
              <c:idx val="2"/>
              <c:layout>
                <c:manualLayout>
                  <c:x val="-5.5555555555555566E-2"/>
                  <c:y val="-7.1428571428571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0F-4CDF-BF29-FB343655ADD4}"/>
                </c:ext>
              </c:extLst>
            </c:dLbl>
            <c:dLbl>
              <c:idx val="3"/>
              <c:layout>
                <c:manualLayout>
                  <c:x val="2.3148148148148147E-3"/>
                  <c:y val="-0.134920634920634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0F-4CDF-BF29-FB343655A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Manau, kad taip, nes dažnai tai matau</c:v>
                </c:pt>
                <c:pt idx="1">
                  <c:v>Taip, sakė draugai, kad yra rūkančių</c:v>
                </c:pt>
                <c:pt idx="2">
                  <c:v>Nežinau</c:v>
                </c:pt>
                <c:pt idx="3">
                  <c:v>Kita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</c:v>
                </c:pt>
                <c:pt idx="1">
                  <c:v>94</c:v>
                </c:pt>
                <c:pt idx="2">
                  <c:v>51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0F-4CDF-BF29-FB343655AD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822441204406694"/>
          <c:y val="2.4305086864141987E-2"/>
          <c:w val="0.29177558795593311"/>
          <c:h val="0.95188538932633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lt-L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padeda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en-US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sigyti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</a:t>
            </a:r>
            <a:r>
              <a:rPr lang="lt-LT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ektronines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cigaretes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priedus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314325693879944"/>
          <c:y val="0.27571428571428575"/>
          <c:w val="0.54461740048287488"/>
          <c:h val="0.5732770903637045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2A-4F70-9145-2782CB958E0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2A-4F70-9145-2782CB958E0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2A-4F70-9145-2782CB958E06}"/>
              </c:ext>
            </c:extLst>
          </c:dPt>
          <c:dLbls>
            <c:dLbl>
              <c:idx val="0"/>
              <c:layout>
                <c:manualLayout>
                  <c:x val="6.1633281972265025E-3"/>
                  <c:y val="-2.0408163265306121E-2"/>
                </c:manualLayout>
              </c:layout>
              <c:tx>
                <c:rich>
                  <a:bodyPr/>
                  <a:lstStyle/>
                  <a:p>
                    <a:fld id="{A3BE6EF6-0999-4665-8242-BD6F57EE26F4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2A-4F70-9145-2782CB958E06}"/>
                </c:ext>
              </c:extLst>
            </c:dLbl>
            <c:dLbl>
              <c:idx val="1"/>
              <c:layout>
                <c:manualLayout>
                  <c:x val="1.1192183411588189E-2"/>
                  <c:y val="-1.2471511256835911E-16"/>
                </c:manualLayout>
              </c:layout>
              <c:tx>
                <c:rich>
                  <a:bodyPr/>
                  <a:lstStyle/>
                  <a:p>
                    <a:fld id="{CAA5E07B-8588-4496-98A7-D22E24E6EB92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22A-4F70-9145-2782CB958E06}"/>
                </c:ext>
              </c:extLst>
            </c:dLbl>
            <c:dLbl>
              <c:idx val="2"/>
              <c:layout>
                <c:manualLayout>
                  <c:x val="6.1633281972265025E-3"/>
                  <c:y val="-6.2357556284179556E-17"/>
                </c:manualLayout>
              </c:layout>
              <c:tx>
                <c:rich>
                  <a:bodyPr/>
                  <a:lstStyle/>
                  <a:p>
                    <a:fld id="{4558DB53-4D23-4935-A615-6B270C4A5B3F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2A-4F70-9145-2782CB958E06}"/>
                </c:ext>
              </c:extLst>
            </c:dLbl>
            <c:dLbl>
              <c:idx val="3"/>
              <c:layout>
                <c:manualLayout>
                  <c:x val="6.163328197226351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340EF14-4A37-4B2A-AE3A-6F9CD0DDF850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2A-4F70-9145-2782CB958E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F872D2-DEC8-40B7-B855-1364ED19BC19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2A-4F70-9145-2782CB958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Vyresni draugai</c:v>
                </c:pt>
                <c:pt idx="1">
                  <c:v>Tėvai</c:v>
                </c:pt>
                <c:pt idx="2">
                  <c:v>Paprašome gatvėje sutikto vyresnio žmogaus</c:v>
                </c:pt>
                <c:pt idx="3">
                  <c:v>Perkam internetu</c:v>
                </c:pt>
                <c:pt idx="4">
                  <c:v>Kita - neperku visai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17.479674796747968</c:v>
                </c:pt>
                <c:pt idx="1">
                  <c:v>4.0650406504065044</c:v>
                </c:pt>
                <c:pt idx="2">
                  <c:v>14.634146341463415</c:v>
                </c:pt>
                <c:pt idx="3">
                  <c:v>40.243902439024389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2A-4F70-9145-2782CB958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410298240"/>
        <c:axId val="1410307808"/>
      </c:barChart>
      <c:catAx>
        <c:axId val="14102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0307808"/>
        <c:crosses val="autoZero"/>
        <c:auto val="1"/>
        <c:lblAlgn val="ctr"/>
        <c:lblOffset val="100"/>
        <c:noMultiLvlLbl val="0"/>
      </c:catAx>
      <c:valAx>
        <c:axId val="1410307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102982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Jeigu elektroninės cigaretės būtų įprastų skonių, ar vis tiek jas rūkytų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458193979933112"/>
          <c:y val="2.6490066225165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180697177379104"/>
          <c:y val="0.22622759088953903"/>
          <c:w val="0.22102593774346427"/>
          <c:h val="0.675202793530717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32-4DB6-A115-58C7CA93853C}"/>
              </c:ext>
            </c:extLst>
          </c:dPt>
          <c:dPt>
            <c:idx val="1"/>
            <c:bubble3D val="0"/>
            <c:explosion val="2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32-4DB6-A115-58C7CA93853C}"/>
              </c:ext>
            </c:extLst>
          </c:dPt>
          <c:dPt>
            <c:idx val="2"/>
            <c:bubble3D val="0"/>
            <c:explosion val="38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32-4DB6-A115-58C7CA93853C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32-4DB6-A115-58C7CA93853C}"/>
              </c:ext>
            </c:extLst>
          </c:dPt>
          <c:dLbls>
            <c:dLbl>
              <c:idx val="0"/>
              <c:layout>
                <c:manualLayout>
                  <c:x val="2.4834317585301836E-2"/>
                  <c:y val="9.6852580927384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32-4DB6-A115-58C7CA93853C}"/>
                </c:ext>
              </c:extLst>
            </c:dLbl>
            <c:dLbl>
              <c:idx val="1"/>
              <c:layout>
                <c:manualLayout>
                  <c:x val="2.7290755322251302E-2"/>
                  <c:y val="-0.125528058992625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32-4DB6-A115-58C7CA93853C}"/>
                </c:ext>
              </c:extLst>
            </c:dLbl>
            <c:dLbl>
              <c:idx val="2"/>
              <c:layout>
                <c:manualLayout>
                  <c:x val="-2.7977430204170657E-3"/>
                  <c:y val="5.5832018448840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32-4DB6-A115-58C7CA93853C}"/>
                </c:ext>
              </c:extLst>
            </c:dLbl>
            <c:dLbl>
              <c:idx val="3"/>
              <c:layout>
                <c:manualLayout>
                  <c:x val="-4.6305409740449114E-3"/>
                  <c:y val="4.87845269341332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32-4DB6-A115-58C7CA938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Manau, kad taip</c:v>
                </c:pt>
                <c:pt idx="1">
                  <c:v>Manau, kad ne</c:v>
                </c:pt>
                <c:pt idx="2">
                  <c:v>Nežinau</c:v>
                </c:pt>
                <c:pt idx="3">
                  <c:v>Kita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100</c:v>
                </c:pt>
                <c:pt idx="2">
                  <c:v>111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32-4DB6-A115-58C7CA9385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88963210702341E-3"/>
          <c:y val="3.8898066700827488E-3"/>
          <c:w val="0.13267140280060236"/>
          <c:h val="0.98996049506353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</a:t>
            </a:r>
            <a:r>
              <a:rPr lang="lt-L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elektroninių cigarečių rūkymo būdą propaguoja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 w="25400"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6.9128597004526435E-2"/>
                  <c:y val="-1.2851070560298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3729108-69F4-4529-8A82-9D3C55A46F2C}" type="VALUE">
                      <a:rPr lang="en-US" sz="2000">
                        <a:solidFill>
                          <a:srgbClr val="00B0F0"/>
                        </a:solidFill>
                      </a:rPr>
                      <a:pPr>
                        <a:defRPr sz="20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84E-4ED1-884C-AA5639E8D3FD}"/>
                </c:ext>
              </c:extLst>
            </c:dLbl>
            <c:dLbl>
              <c:idx val="1"/>
              <c:layout>
                <c:manualLayout>
                  <c:x val="-5.231753167857961E-2"/>
                  <c:y val="9.4856219891964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D0F9581-39FC-4ED5-8BEA-1772271DCA0F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4E-4ED1-884C-AA5639E8D3FD}"/>
                </c:ext>
              </c:extLst>
            </c:dLbl>
            <c:dLbl>
              <c:idx val="2"/>
              <c:layout>
                <c:manualLayout>
                  <c:x val="-4.3225578933443559E-2"/>
                  <c:y val="0.123389655457757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A5AC268-E30E-4741-8E1B-BA2DC5EB2B47}" type="VALUE">
                      <a:rPr lang="en-US" sz="2000">
                        <a:solidFill>
                          <a:srgbClr val="00B050"/>
                        </a:solidFill>
                      </a:rPr>
                      <a:pPr>
                        <a:defRPr sz="2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84E-4ED1-884C-AA5639E8D3F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7D2A55C-CAC6-4721-B7E8-E9EF4DA18D34}" type="VALUE">
                      <a:rPr lang="en-US" sz="2000">
                        <a:solidFill>
                          <a:sysClr val="windowText" lastClr="000000"/>
                        </a:solidFill>
                      </a:rPr>
                      <a:pPr>
                        <a:defRPr sz="20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ysClr val="windowText" lastClr="00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4E-4ED1-884C-AA5639E8D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Veipinimą</c:v>
                </c:pt>
                <c:pt idx="1">
                  <c:v>Garinimą</c:v>
                </c:pt>
                <c:pt idx="2">
                  <c:v>Kita - nei vieną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35.365853658536587</c:v>
                </c:pt>
                <c:pt idx="1">
                  <c:v>37.804878048780488</c:v>
                </c:pt>
                <c:pt idx="2">
                  <c:v>26.829268292682926</c:v>
                </c:pt>
                <c:pt idx="3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4E-4ED1-884C-AA5639E8D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2429248"/>
        <c:axId val="1412452544"/>
        <c:axId val="1325868000"/>
      </c:line3DChart>
      <c:catAx>
        <c:axId val="14124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2452544"/>
        <c:crosses val="autoZero"/>
        <c:auto val="1"/>
        <c:lblAlgn val="ctr"/>
        <c:lblOffset val="100"/>
        <c:noMultiLvlLbl val="0"/>
      </c:catAx>
      <c:valAx>
        <c:axId val="141245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12429248"/>
        <c:crosses val="autoZero"/>
        <c:crossBetween val="between"/>
      </c:valAx>
      <c:serAx>
        <c:axId val="1325868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41245254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lt-LT" sz="1800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gali padėti mesti rūkyti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123028623941452E-3"/>
          <c:y val="2.62023647179754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A48-4647-89A3-C5729F87BEC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A48-4647-89A3-C5729F87BEC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A48-4647-89A3-C5729F87BEC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A48-4647-89A3-C5729F87BE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8F1C5A3-7DE9-4249-A9D8-7CDDD35A0201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48-4647-89A3-C5729F87BE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37489F-8C01-418D-8766-DD6F4446078E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48-4647-89A3-C5729F87BEC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3120F15-C277-408A-A2B1-FFAB5776211B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48-4647-89A3-C5729F87BE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1513DD7-9B86-4239-BB9C-149F4D7AFF4C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A48-4647-89A3-C5729F87BE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DE6E4B-F720-4540-A76B-AD2963BFA304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A48-4647-89A3-C5729F87B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Tėvų parama</c:v>
                </c:pt>
                <c:pt idx="1">
                  <c:v>Kad nebūtų galima įsigyti el. cigarečių net internetu</c:v>
                </c:pt>
                <c:pt idx="2">
                  <c:v>Kad šalia niekas nerūkytų ir neskatintų</c:v>
                </c:pt>
                <c:pt idx="3">
                  <c:v>Sukurta speciali pagalbos linija paaugliams dėl metimo rūkyti</c:v>
                </c:pt>
                <c:pt idx="4">
                  <c:v>Kita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11.788617886178862</c:v>
                </c:pt>
                <c:pt idx="1">
                  <c:v>30.894308943089431</c:v>
                </c:pt>
                <c:pt idx="2">
                  <c:v>33.333333333333336</c:v>
                </c:pt>
                <c:pt idx="3">
                  <c:v>23.983739837398375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48-4647-89A3-C5729F87B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12433824"/>
        <c:axId val="1412443808"/>
      </c:barChart>
      <c:catAx>
        <c:axId val="141243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2443808"/>
        <c:crosses val="autoZero"/>
        <c:auto val="1"/>
        <c:lblAlgn val="ctr"/>
        <c:lblOffset val="100"/>
        <c:noMultiLvlLbl val="0"/>
      </c:catAx>
      <c:valAx>
        <c:axId val="14124438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1243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ką kreiptųsi pagalbos, jeigu norėtų mesti rūkyti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4.2976696780255277E-3"/>
          <c:y val="2.2909170408001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23951873272478"/>
          <c:w val="0.88971096502845382"/>
          <c:h val="0.665480686595591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E03-4F9D-A6F1-D3E452E623F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E03-4F9D-A6F1-D3E452E623F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E03-4F9D-A6F1-D3E452E623F0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E03-4F9D-A6F1-D3E452E623F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E03-4F9D-A6F1-D3E452E623F0}"/>
              </c:ext>
            </c:extLst>
          </c:dPt>
          <c:dLbls>
            <c:dLbl>
              <c:idx val="0"/>
              <c:layout>
                <c:manualLayout>
                  <c:x val="-4.3593099249690563E-2"/>
                  <c:y val="-0.138923572053493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aseline="0">
                        <a:solidFill>
                          <a:srgbClr val="FF0000"/>
                        </a:solidFill>
                      </a:rPr>
                      <a:t>
</a:t>
                    </a:r>
                    <a:fld id="{3A5A5A42-A328-4393-8919-CBE11B59F84F}" type="PERCENTAGE">
                      <a:rPr lang="en-US" sz="2000" baseline="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2000" baseline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03-4F9D-A6F1-D3E452E623F0}"/>
                </c:ext>
              </c:extLst>
            </c:dLbl>
            <c:dLbl>
              <c:idx val="1"/>
              <c:layout>
                <c:manualLayout>
                  <c:x val="-4.4418636963725593E-3"/>
                  <c:y val="-4.4680781676335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aseline="0">
                        <a:solidFill>
                          <a:schemeClr val="tx1"/>
                        </a:solidFill>
                      </a:rPr>
                      <a:t>
</a:t>
                    </a:r>
                    <a:fld id="{57168F67-4118-4CD3-BBD3-08CF175C2836}" type="PERCENTAGE">
                      <a:rPr lang="en-US" sz="2000" baseline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20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03-4F9D-A6F1-D3E452E623F0}"/>
                </c:ext>
              </c:extLst>
            </c:dLbl>
            <c:dLbl>
              <c:idx val="2"/>
              <c:layout>
                <c:manualLayout>
                  <c:x val="3.0388640444113914E-2"/>
                  <c:y val="-3.0133117851755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aseline="0">
                        <a:solidFill>
                          <a:schemeClr val="tx1"/>
                        </a:solidFill>
                      </a:rPr>
                      <a:t>
</a:t>
                    </a:r>
                    <a:fld id="{C1249E6F-5140-4822-8560-3614C98E401E}" type="PERCENTAGE">
                      <a:rPr lang="en-US" sz="2000" baseline="0">
                        <a:solidFill>
                          <a:schemeClr val="tx1"/>
                        </a:solidFill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20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03-4F9D-A6F1-D3E452E623F0}"/>
                </c:ext>
              </c:extLst>
            </c:dLbl>
            <c:dLbl>
              <c:idx val="3"/>
              <c:layout>
                <c:manualLayout>
                  <c:x val="-1.2033391659375933E-2"/>
                  <c:y val="-0.16495875515560554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F0C4C8B9-9E20-4213-8801-FCBB87F162F0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03-4F9D-A6F1-D3E452E623F0}"/>
                </c:ext>
              </c:extLst>
            </c:dLbl>
            <c:dLbl>
              <c:idx val="4"/>
              <c:layout>
                <c:manualLayout>
                  <c:x val="7.028222833616124E-2"/>
                  <c:y val="4.148914197506262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6B6AA7A2-F0E7-4FE1-85BB-1E255E424B57}" type="PERCENTAGE">
                      <a:rPr lang="en-US" baseline="0"/>
                      <a:pPr/>
                      <a:t>[PROCENTAI]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03-4F9D-A6F1-D3E452E62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Tėvus</c:v>
                </c:pt>
                <c:pt idx="1">
                  <c:v>Mokytojus</c:v>
                </c:pt>
                <c:pt idx="2">
                  <c:v>Draugus</c:v>
                </c:pt>
                <c:pt idx="3">
                  <c:v>Šeimos gydytojus</c:v>
                </c:pt>
                <c:pt idx="4">
                  <c:v>Kita - nežino nieko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</c:v>
                </c:pt>
                <c:pt idx="1">
                  <c:v>17</c:v>
                </c:pt>
                <c:pt idx="2">
                  <c:v>42</c:v>
                </c:pt>
                <c:pt idx="3">
                  <c:v>44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03-4F9D-A6F1-D3E452E623F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664321665807505"/>
          <c:y val="5.035886000975541E-2"/>
          <c:w val="0.16451369820544978"/>
          <c:h val="0.87294497479850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Jeigu</a:t>
            </a:r>
            <a:r>
              <a:rPr lang="en-US" sz="1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lt-LT" sz="1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ūtų</a:t>
            </a:r>
            <a:r>
              <a:rPr lang="lt-LT" sz="1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uždraustos elektroninės cigaretės, ar būtų mažiau rūkančių paauglių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91665043334562E-2"/>
          <c:y val="0.13694838627472264"/>
          <c:w val="0.97708333521298107"/>
          <c:h val="0.78717042392437975"/>
        </c:manualLayout>
      </c:layout>
      <c:line3D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7.4768530612817394E-2"/>
                  <c:y val="2.4301442654824659E-2"/>
                </c:manualLayout>
              </c:layout>
              <c:tx>
                <c:rich>
                  <a:bodyPr/>
                  <a:lstStyle/>
                  <a:p>
                    <a:fld id="{DCC38DDB-978C-48ED-9A5D-48369AE9B4E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[REIKŠMĖ]</a:t>
                    </a:fld>
                    <a:r>
                      <a:rPr lang="en-US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35-46C9-AAB3-A295248E988F}"/>
                </c:ext>
              </c:extLst>
            </c:dLbl>
            <c:dLbl>
              <c:idx val="1"/>
              <c:layout>
                <c:manualLayout>
                  <c:x val="-4.560186633842956E-2"/>
                  <c:y val="7.1440672766999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22668B6-7EE2-49BF-8346-1F513AC0547B}" type="VALUE">
                      <a:rPr lang="en-US" sz="2000">
                        <a:solidFill>
                          <a:srgbClr val="00B0F0"/>
                        </a:solidFill>
                      </a:rPr>
                      <a:pPr>
                        <a:defRPr sz="20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35-46C9-AAB3-A295248E988F}"/>
                </c:ext>
              </c:extLst>
            </c:dLbl>
            <c:dLbl>
              <c:idx val="2"/>
              <c:layout>
                <c:manualLayout>
                  <c:x val="-5.6018532150710947E-2"/>
                  <c:y val="0.117526580808962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E6EE4BE-ED79-461C-92A8-EF9FC23FD9FE}" type="VALUE">
                      <a:rPr lang="en-US" sz="2000">
                        <a:solidFill>
                          <a:srgbClr val="00B050"/>
                        </a:solidFill>
                      </a:rPr>
                      <a:pPr>
                        <a:defRPr sz="2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48148148148148"/>
                      <c:h val="0.115476190476190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35-46C9-AAB3-A295248E988F}"/>
                </c:ext>
              </c:extLst>
            </c:dLbl>
            <c:dLbl>
              <c:idx val="3"/>
              <c:layout>
                <c:manualLayout>
                  <c:x val="3.9351851851851853E-2"/>
                  <c:y val="1.190476190476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4758640-FC4D-463D-9A9A-A842D54D3536}" type="VALUE">
                      <a:rPr lang="en-US" sz="2000">
                        <a:solidFill>
                          <a:sysClr val="windowText" lastClr="000000"/>
                        </a:solidFill>
                      </a:rPr>
                      <a:pPr>
                        <a:defRPr sz="20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ysClr val="windowText" lastClr="00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35-46C9-AAB3-A295248E9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Taip, būtų mažiau</c:v>
                </c:pt>
                <c:pt idx="1">
                  <c:v>Ne, nebūtų</c:v>
                </c:pt>
                <c:pt idx="2">
                  <c:v>Neturiu nuomonės</c:v>
                </c:pt>
                <c:pt idx="3">
                  <c:v>Kita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58.130081300813011</c:v>
                </c:pt>
                <c:pt idx="1">
                  <c:v>21.951219512195124</c:v>
                </c:pt>
                <c:pt idx="2">
                  <c:v>19.918699186991869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35-46C9-AAB3-A295248E9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0813472"/>
        <c:axId val="1410806400"/>
        <c:axId val="1410486720"/>
      </c:line3DChart>
      <c:catAx>
        <c:axId val="141081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0806400"/>
        <c:crosses val="autoZero"/>
        <c:auto val="1"/>
        <c:lblAlgn val="ctr"/>
        <c:lblOffset val="100"/>
        <c:noMultiLvlLbl val="0"/>
      </c:catAx>
      <c:valAx>
        <c:axId val="1410806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10813472"/>
        <c:crosses val="autoZero"/>
        <c:crossBetween val="between"/>
      </c:valAx>
      <c:serAx>
        <c:axId val="141048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108064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cap="all" spc="1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MOKINIŲ amžius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5800811587971293"/>
          <c:y val="3.5857573561434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cap="all" spc="15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01872074882997E-2"/>
          <c:y val="0.27578511261673683"/>
          <c:w val="0.95196242361596684"/>
          <c:h val="0.50688575899843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27-4719-BFE3-F50ECB28925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27-4719-BFE3-F50ECB28925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27-4719-BFE3-F50ECB28925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27-4719-BFE3-F50ECB28925F}"/>
              </c:ext>
            </c:extLst>
          </c:dPt>
          <c:dPt>
            <c:idx val="4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F27-4719-BFE3-F50ECB28925F}"/>
              </c:ext>
            </c:extLst>
          </c:dPt>
          <c:dLbls>
            <c:dLbl>
              <c:idx val="0"/>
              <c:layout>
                <c:manualLayout>
                  <c:x val="-2.5290844714213221E-3"/>
                  <c:y val="-0.187265917602996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27-4719-BFE3-F50ECB28925F}"/>
                </c:ext>
              </c:extLst>
            </c:dLbl>
            <c:dLbl>
              <c:idx val="1"/>
              <c:layout>
                <c:manualLayout>
                  <c:x val="5.9703680081701106E-3"/>
                  <c:y val="-0.249643403958077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solidFill>
                          <a:srgbClr val="FF0000"/>
                        </a:solidFill>
                      </a:rPr>
                      <a:t>64%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27-4719-BFE3-F50ECB28925F}"/>
                </c:ext>
              </c:extLst>
            </c:dLbl>
            <c:dLbl>
              <c:idx val="2"/>
              <c:layout>
                <c:manualLayout>
                  <c:x val="-2.5290844714213456E-3"/>
                  <c:y val="-0.29962546816479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00B050"/>
                        </a:solidFill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27-4719-BFE3-F50ECB28925F}"/>
                </c:ext>
              </c:extLst>
            </c:dLbl>
            <c:dLbl>
              <c:idx val="3"/>
              <c:layout>
                <c:manualLayout>
                  <c:x val="1.7703591299949417E-2"/>
                  <c:y val="-0.374531835205992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27-4719-BFE3-F50ECB28925F}"/>
                </c:ext>
              </c:extLst>
            </c:dLbl>
            <c:dLbl>
              <c:idx val="4"/>
              <c:layout>
                <c:manualLayout>
                  <c:x val="2.2761760242792018E-2"/>
                  <c:y val="-0.24344569288389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00B0F0"/>
                        </a:solidFill>
                      </a:rPr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27-4719-BFE3-F50ECB289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10 - 12</c:v>
                </c:pt>
                <c:pt idx="1">
                  <c:v>12 - 14</c:v>
                </c:pt>
                <c:pt idx="2">
                  <c:v>14 - 16</c:v>
                </c:pt>
                <c:pt idx="3">
                  <c:v>16 - 18</c:v>
                </c:pt>
              </c:strCache>
            </c:strRef>
          </c:cat>
          <c:val>
            <c:numRef>
              <c:f>Lapas1!$B$2:$B$6</c:f>
              <c:numCache>
                <c:formatCode>0.00%</c:formatCode>
                <c:ptCount val="5"/>
                <c:pt idx="0">
                  <c:v>18</c:v>
                </c:pt>
                <c:pt idx="1">
                  <c:v>156</c:v>
                </c:pt>
                <c:pt idx="2">
                  <c:v>0.71</c:v>
                </c:pt>
                <c:pt idx="3">
                  <c:v>0.01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A-5F27-4719-BFE3-F50ECB28925F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10 - 12</c:v>
                </c:pt>
                <c:pt idx="1">
                  <c:v>12 - 14</c:v>
                </c:pt>
                <c:pt idx="2">
                  <c:v>14 - 16</c:v>
                </c:pt>
                <c:pt idx="3">
                  <c:v>16 - 18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B-5F27-4719-BFE3-F50ECB28925F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3 seka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4"/>
                <c:pt idx="0">
                  <c:v>10 - 12</c:v>
                </c:pt>
                <c:pt idx="1">
                  <c:v>12 - 14</c:v>
                </c:pt>
                <c:pt idx="2">
                  <c:v>14 - 16</c:v>
                </c:pt>
                <c:pt idx="3">
                  <c:v>16 - 18</c:v>
                </c:pt>
              </c:strCache>
            </c:strRef>
          </c:cat>
          <c:val>
            <c:numRef>
              <c:f>Lapas1!$D$2:$D$6</c:f>
              <c:numCache>
                <c:formatCode>General</c:formatCode>
                <c:ptCount val="5"/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C-5F27-4719-BFE3-F50ECB2892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ToMax"/>
        <c:axId val="441333712"/>
        <c:axId val="441334040"/>
        <c:axId val="0"/>
      </c:bar3DChart>
      <c:catAx>
        <c:axId val="4413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334040"/>
        <c:crosses val="autoZero"/>
        <c:auto val="1"/>
        <c:lblAlgn val="ctr"/>
        <c:lblOffset val="100"/>
        <c:noMultiLvlLbl val="0"/>
      </c:catAx>
      <c:valAx>
        <c:axId val="441334040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4133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lt-LT" sz="1800" dirty="0">
                <a:solidFill>
                  <a:srgbClr val="FF0000"/>
                </a:solidFill>
              </a:rPr>
              <a:t> </a:t>
            </a:r>
            <a:r>
              <a:rPr lang="lt-L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Priežastys,</a:t>
            </a:r>
            <a:r>
              <a:rPr lang="lt-LT" sz="1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kodėl paaugliai pradeda rūkyti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5129760338016709"/>
          <c:y val="2.346045931238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D0-4A61-9E83-347BB1147F0C}"/>
              </c:ext>
            </c:extLst>
          </c:dPt>
          <c:dPt>
            <c:idx val="1"/>
            <c:bubble3D val="0"/>
            <c:explosion val="19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D0-4A61-9E83-347BB1147F0C}"/>
              </c:ext>
            </c:extLst>
          </c:dPt>
          <c:dPt>
            <c:idx val="2"/>
            <c:bubble3D val="0"/>
            <c:explosion val="61"/>
            <c:spPr>
              <a:solidFill>
                <a:schemeClr val="dk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D0-4A61-9E83-347BB1147F0C}"/>
              </c:ext>
            </c:extLst>
          </c:dPt>
          <c:dPt>
            <c:idx val="3"/>
            <c:bubble3D val="0"/>
            <c:explosion val="14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D0-4A61-9E83-347BB1147F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D0-4A61-9E83-347BB1147F0C}"/>
              </c:ext>
            </c:extLst>
          </c:dPt>
          <c:dLbls>
            <c:dLbl>
              <c:idx val="0"/>
              <c:layout>
                <c:manualLayout>
                  <c:x val="-3.8675026732769516E-3"/>
                  <c:y val="6.46153273394017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0-4A61-9E83-347BB1147F0C}"/>
                </c:ext>
              </c:extLst>
            </c:dLbl>
            <c:dLbl>
              <c:idx val="1"/>
              <c:layout>
                <c:manualLayout>
                  <c:x val="0.22544281244589734"/>
                  <c:y val="-0.122731051998639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0-4A61-9E83-347BB1147F0C}"/>
                </c:ext>
              </c:extLst>
            </c:dLbl>
            <c:dLbl>
              <c:idx val="2"/>
              <c:layout>
                <c:manualLayout>
                  <c:x val="2.1183694630763652E-3"/>
                  <c:y val="1.40187263826064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D0-4A61-9E83-347BB1147F0C}"/>
                </c:ext>
              </c:extLst>
            </c:dLbl>
            <c:dLbl>
              <c:idx val="3"/>
              <c:layout>
                <c:manualLayout>
                  <c:x val="4.0393538770616598E-2"/>
                  <c:y val="2.3326073602501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D0-4A61-9E83-347BB1147F0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Tai daro mano draugai, todėl nenoriu išsiskirti</c:v>
                </c:pt>
                <c:pt idx="1">
                  <c:v>Tai labai "kieta", todėl</c:v>
                </c:pt>
                <c:pt idx="2">
                  <c:v>Mano šeimos nariai parodė tokį pavyzdį</c:v>
                </c:pt>
                <c:pt idx="3">
                  <c:v>Užsinorėjau išbandyti kažką naujo</c:v>
                </c:pt>
                <c:pt idx="4">
                  <c:v>Kita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63</c:v>
                </c:pt>
                <c:pt idx="1">
                  <c:v>134</c:v>
                </c:pt>
                <c:pt idx="2">
                  <c:v>4</c:v>
                </c:pt>
                <c:pt idx="3">
                  <c:v>38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D0-4A61-9E83-347BB1147F0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28211577719454"/>
          <c:y val="0.21512334390035664"/>
          <c:w val="0.32282899533391657"/>
          <c:h val="0.772428543528457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79738562091505E-2"/>
          <c:y val="0.11851851851851852"/>
          <c:w val="0.94864612511671331"/>
          <c:h val="0.48562962962962963"/>
        </c:manualLayout>
      </c:layout>
      <c:lineChart>
        <c:grouping val="stacked"/>
        <c:varyColors val="0"/>
        <c:ser>
          <c:idx val="1"/>
          <c:order val="0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C8681E8-1519-4DCA-BB79-2EDBAA616ED4}" type="VALUE">
                      <a:rPr lang="en-US" sz="20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155-49F0-BACC-0C2F814A8248}"/>
                </c:ext>
              </c:extLst>
            </c:dLbl>
            <c:dLbl>
              <c:idx val="1"/>
              <c:layout>
                <c:manualLayout>
                  <c:x val="-4.7453703703703706E-2"/>
                  <c:y val="-1.98412698412698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C49AE6B-52EE-4501-85A7-3C9E151D14F1}" type="VALU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55-49F0-BACC-0C2F814A8248}"/>
                </c:ext>
              </c:extLst>
            </c:dLbl>
            <c:dLbl>
              <c:idx val="2"/>
              <c:layout>
                <c:manualLayout>
                  <c:x val="-3.8194444444444448E-2"/>
                  <c:y val="3.57142857142856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16C4AEA-6EF4-4352-9198-00144236E7AC}" type="VALUE">
                      <a:rPr lang="en-US"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55-49F0-BACC-0C2F814A8248}"/>
                </c:ext>
              </c:extLst>
            </c:dLbl>
            <c:dLbl>
              <c:idx val="3"/>
              <c:layout>
                <c:manualLayout>
                  <c:x val="-2.8935185185185099E-2"/>
                  <c:y val="-3.1746031746031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7DBFA56-1C7E-497A-91A0-831EFAF4BA54}" type="VALUE">
                      <a:rPr lang="en-US" sz="200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55-49F0-BACC-0C2F814A82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1BCC221-9812-47F1-8902-F4E74198522A}" type="VALUE"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155-49F0-BACC-0C2F814A8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Labai gera</c:v>
                </c:pt>
                <c:pt idx="1">
                  <c:v>Neturiu nuomonės, nes nerūkau</c:v>
                </c:pt>
                <c:pt idx="2">
                  <c:v>Tai puikus dalykas numalšinti stresą</c:v>
                </c:pt>
                <c:pt idx="3">
                  <c:v>Žinau, kad tai negerai, bet vis tiek taip darau</c:v>
                </c:pt>
                <c:pt idx="4">
                  <c:v>Kita</c:v>
                </c:pt>
              </c:strCache>
            </c:strRef>
          </c:cat>
          <c:val>
            <c:numRef>
              <c:f>Lapas1!$C$2:$C$6</c:f>
              <c:numCache>
                <c:formatCode>0</c:formatCode>
                <c:ptCount val="5"/>
                <c:pt idx="0">
                  <c:v>2.4390243902439024</c:v>
                </c:pt>
                <c:pt idx="1">
                  <c:v>44.715447154471548</c:v>
                </c:pt>
                <c:pt idx="2">
                  <c:v>13.414634146341463</c:v>
                </c:pt>
                <c:pt idx="3">
                  <c:v>39.430894308943088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55-49F0-BACC-0C2F814A82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3511392"/>
        <c:axId val="363508768"/>
      </c:lineChart>
      <c:catAx>
        <c:axId val="36351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508768"/>
        <c:crosses val="autoZero"/>
        <c:auto val="1"/>
        <c:lblAlgn val="ctr"/>
        <c:lblOffset val="100"/>
        <c:noMultiLvlLbl val="0"/>
      </c:catAx>
      <c:valAx>
        <c:axId val="363508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6351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t-LT" sz="1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 sužinojo apie elektronines cigaretes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075533894727952"/>
          <c:y val="2.6298481029761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D-4460-A92C-E958D8CF9E0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D-4460-A92C-E958D8CF9E0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D-4460-A92C-E958D8CF9E01}"/>
              </c:ext>
            </c:extLst>
          </c:dPt>
          <c:dLbls>
            <c:dLbl>
              <c:idx val="0"/>
              <c:layout>
                <c:manualLayout>
                  <c:x val="2.213368747233289E-3"/>
                  <c:y val="-1.38888888888888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2E9F8E5-C5E2-4885-83EC-2A0619C2F326}" type="VALUE">
                      <a:rPr lang="en-US" sz="2000">
                        <a:solidFill>
                          <a:srgbClr val="00B050"/>
                        </a:solidFill>
                      </a:rPr>
                      <a:pPr>
                        <a:defRPr sz="2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3D-4460-A92C-E958D8CF9E01}"/>
                </c:ext>
              </c:extLst>
            </c:dLbl>
            <c:dLbl>
              <c:idx val="1"/>
              <c:layout>
                <c:manualLayout>
                  <c:x val="2.213368747233289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00CE4B8-A623-462B-96F4-899E9BE0BFE2}" type="VALUE">
                      <a:rPr lang="en-US" sz="2000">
                        <a:solidFill>
                          <a:srgbClr val="00B0F0"/>
                        </a:solidFill>
                      </a:rPr>
                      <a:pPr>
                        <a:defRPr sz="20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3D-4460-A92C-E958D8CF9E01}"/>
                </c:ext>
              </c:extLst>
            </c:dLbl>
            <c:dLbl>
              <c:idx val="2"/>
              <c:layout>
                <c:manualLayout>
                  <c:x val="-4.4267374944667402E-3"/>
                  <c:y val="-6.3656672040099962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FDED5FD-8BB0-43D1-BD45-D5D1FD4278C6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3D-4460-A92C-E958D8CF9E01}"/>
                </c:ext>
              </c:extLst>
            </c:dLbl>
            <c:dLbl>
              <c:idx val="3"/>
              <c:layout>
                <c:manualLayout>
                  <c:x val="-2.210433244916003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03DED4D-789B-4DDB-ABDA-7B4972211020}" type="VALUE">
                      <a:rPr lang="en-US" sz="2000">
                        <a:solidFill>
                          <a:srgbClr val="7030A0"/>
                        </a:solidFill>
                      </a:rPr>
                      <a:pPr>
                        <a:defRPr sz="20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7030A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3D-4460-A92C-E958D8CF9E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Perskaičiau internete ir susidomėjau</c:v>
                </c:pt>
                <c:pt idx="1">
                  <c:v>Pamačiau reklamą ir panorau išbandyti</c:v>
                </c:pt>
                <c:pt idx="2">
                  <c:v>Draugai leido pabandyti ir užsikabinau</c:v>
                </c:pt>
                <c:pt idx="3">
                  <c:v>Kita - nerūkau ir nieko nežinau</c:v>
                </c:pt>
              </c:strCache>
            </c:strRef>
          </c:cat>
          <c:val>
            <c:numRef>
              <c:f>Lapas1!$C$2:$C$5</c:f>
              <c:numCache>
                <c:formatCode>0</c:formatCode>
                <c:ptCount val="4"/>
                <c:pt idx="0">
                  <c:v>22.357723577235774</c:v>
                </c:pt>
                <c:pt idx="1">
                  <c:v>11.788617886178862</c:v>
                </c:pt>
                <c:pt idx="2">
                  <c:v>48.780487804878049</c:v>
                </c:pt>
                <c:pt idx="3">
                  <c:v>17.073170731707318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3D-4460-A92C-E958D8CF9E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5040344"/>
        <c:axId val="635041328"/>
      </c:barChart>
      <c:catAx>
        <c:axId val="635040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5041328"/>
        <c:crosses val="autoZero"/>
        <c:auto val="1"/>
        <c:lblAlgn val="ctr"/>
        <c:lblOffset val="100"/>
        <c:noMultiLvlLbl val="0"/>
      </c:catAx>
      <c:valAx>
        <c:axId val="635041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3504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sz="1800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paskatino r</a:t>
            </a:r>
            <a:r>
              <a:rPr lang="lt-LT" sz="1800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ūkyti elektronines cigaretes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5.0850648877223667E-2"/>
          <c:y val="1.98412698412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70768060089684E-2"/>
          <c:y val="0.23591220640171942"/>
          <c:w val="0.95350298592142679"/>
          <c:h val="0.678346142571718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5-47E4-B34A-0059694596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5-47E4-B34A-0059694596D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5-47E4-B34A-0059694596D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5-47E4-B34A-0059694596DE}"/>
              </c:ext>
            </c:extLst>
          </c:dPt>
          <c:dLbls>
            <c:dLbl>
              <c:idx val="0"/>
              <c:layout>
                <c:manualLayout>
                  <c:x val="0"/>
                  <c:y val="7.40740740740740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A45D5EF-5816-42E5-AD60-545E15A54EA1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75-47E4-B34A-0059694596DE}"/>
                </c:ext>
              </c:extLst>
            </c:dLbl>
            <c:dLbl>
              <c:idx val="1"/>
              <c:layout>
                <c:manualLayout>
                  <c:x val="0"/>
                  <c:y val="-1.66153397491980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F8C1DF8-43BA-4BD1-A652-D8C41BF64F25}" type="VALUE">
                      <a:rPr lang="en-US" sz="2000">
                        <a:solidFill>
                          <a:srgbClr val="00B050"/>
                        </a:solidFill>
                      </a:rPr>
                      <a:pPr>
                        <a:defRPr sz="2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75-47E4-B34A-0059694596DE}"/>
                </c:ext>
              </c:extLst>
            </c:dLbl>
            <c:dLbl>
              <c:idx val="2"/>
              <c:layout>
                <c:manualLayout>
                  <c:x val="2.136752136752137E-3"/>
                  <c:y val="-3.6162146398366869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594A56-61E6-4399-89CD-921C00C1DED4}" type="VALUE">
                      <a:rPr lang="en-US" sz="2000">
                        <a:solidFill>
                          <a:srgbClr val="7030A0"/>
                        </a:solidFill>
                      </a:rPr>
                      <a:pPr>
                        <a:defRPr sz="20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7030A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75-47E4-B34A-0059694596DE}"/>
                </c:ext>
              </c:extLst>
            </c:dLbl>
            <c:dLbl>
              <c:idx val="3"/>
              <c:layout>
                <c:manualLayout>
                  <c:x val="0"/>
                  <c:y val="-1.40740740740741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934AE0D-9E28-46FE-A00F-5CBAA896BEE1}" type="VALUE">
                      <a:rPr lang="en-US" sz="2000">
                        <a:solidFill>
                          <a:srgbClr val="00B0F0"/>
                        </a:solidFill>
                      </a:rPr>
                      <a:pPr>
                        <a:defRPr sz="20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75-47E4-B34A-005969459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Draugai</c:v>
                </c:pt>
                <c:pt idx="1">
                  <c:v>Pats ( pati ) sugalvojau</c:v>
                </c:pt>
                <c:pt idx="2">
                  <c:v>Išgirdau reklamą per TV ir susidomėjau</c:v>
                </c:pt>
                <c:pt idx="3">
                  <c:v>Kita - nerūkau.</c:v>
                </c:pt>
              </c:strCache>
            </c:strRef>
          </c:cat>
          <c:val>
            <c:numRef>
              <c:f>Lapas1!$C$2:$C$5</c:f>
              <c:numCache>
                <c:formatCode>0</c:formatCode>
                <c:ptCount val="4"/>
                <c:pt idx="0">
                  <c:v>42.27642276422764</c:v>
                </c:pt>
                <c:pt idx="1">
                  <c:v>13.414634146341463</c:v>
                </c:pt>
                <c:pt idx="2">
                  <c:v>5.2845528455284549</c:v>
                </c:pt>
                <c:pt idx="3">
                  <c:v>38.617886178861788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75-47E4-B34A-0059694596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91649744"/>
        <c:axId val="591646792"/>
      </c:barChart>
      <c:catAx>
        <c:axId val="59164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1646792"/>
        <c:crosses val="autoZero"/>
        <c:auto val="1"/>
        <c:lblAlgn val="ctr"/>
        <c:lblOffset val="100"/>
        <c:noMultiLvlLbl val="0"/>
      </c:catAx>
      <c:valAx>
        <c:axId val="59164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6497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</a:t>
            </a:r>
            <a:r>
              <a:rPr lang="lt-LT" sz="2000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pasikeitė emocinė būsena pradėjus rūkyti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14129337511741"/>
          <c:y val="0.25261689022540523"/>
          <c:w val="0.19764516893582282"/>
          <c:h val="0.593928698611166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44-43E0-A86C-DB0A3DB21EA2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44-43E0-A86C-DB0A3DB21EA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44-43E0-A86C-DB0A3DB21E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44-43E0-A86C-DB0A3DB21EA2}"/>
              </c:ext>
            </c:extLst>
          </c:dPt>
          <c:dLbls>
            <c:dLbl>
              <c:idx val="0"/>
              <c:layout>
                <c:manualLayout>
                  <c:x val="5.5741360089186176E-2"/>
                  <c:y val="-2.680067001675041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4-43E0-A86C-DB0A3DB21EA2}"/>
                </c:ext>
              </c:extLst>
            </c:dLbl>
            <c:dLbl>
              <c:idx val="1"/>
              <c:layout>
                <c:manualLayout>
                  <c:x val="4.459308807134886E-2"/>
                  <c:y val="0.127303182579564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4-43E0-A86C-DB0A3DB21EA2}"/>
                </c:ext>
              </c:extLst>
            </c:dLbl>
            <c:dLbl>
              <c:idx val="2"/>
              <c:layout>
                <c:manualLayout>
                  <c:x val="-5.7971014492753624E-2"/>
                  <c:y val="8.04020100502511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44-43E0-A86C-DB0A3DB21EA2}"/>
                </c:ext>
              </c:extLst>
            </c:dLbl>
            <c:dLbl>
              <c:idx val="3"/>
              <c:layout>
                <c:manualLayout>
                  <c:x val="-4.0133779264214069E-2"/>
                  <c:y val="-8.040201005025125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44-43E0-A86C-DB0A3DB21EA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Nepastebėjau skirtumo</c:v>
                </c:pt>
                <c:pt idx="1">
                  <c:v>Pablogėjo</c:v>
                </c:pt>
                <c:pt idx="2">
                  <c:v>Nepasikeitė</c:v>
                </c:pt>
                <c:pt idx="3">
                  <c:v>Kita - nepasikeitė, nes nerūkau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</c:v>
                </c:pt>
                <c:pt idx="1">
                  <c:v>22</c:v>
                </c:pt>
                <c:pt idx="2">
                  <c:v>56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44-43E0-A86C-DB0A3DB21E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16232568231907"/>
          <c:y val="5.2297922483264314E-2"/>
          <c:w val="0.27540024052177425"/>
          <c:h val="0.934676532267637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4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prie rūkymo galima priprasti </a:t>
            </a:r>
          </a:p>
        </c:rich>
      </c:tx>
      <c:layout>
        <c:manualLayout>
          <c:xMode val="edge"/>
          <c:yMode val="edge"/>
          <c:x val="2.8547457208874618E-3"/>
          <c:y val="5.33333333333333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B-449F-8C94-B451B348BDF0}"/>
              </c:ext>
            </c:extLst>
          </c:dPt>
          <c:dPt>
            <c:idx val="1"/>
            <c:bubble3D val="0"/>
            <c:explosion val="15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B-449F-8C94-B451B348BDF0}"/>
              </c:ext>
            </c:extLst>
          </c:dPt>
          <c:dPt>
            <c:idx val="2"/>
            <c:bubble3D val="0"/>
            <c:explosion val="19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7B-449F-8C94-B451B348BDF0}"/>
              </c:ext>
            </c:extLst>
          </c:dPt>
          <c:dPt>
            <c:idx val="3"/>
            <c:bubble3D val="0"/>
            <c:explosion val="2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7B-449F-8C94-B451B348BD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7B-449F-8C94-B451B348BDF0}"/>
              </c:ext>
            </c:extLst>
          </c:dPt>
          <c:dLbls>
            <c:dLbl>
              <c:idx val="0"/>
              <c:layout>
                <c:manualLayout>
                  <c:x val="1.0992933575610658E-2"/>
                  <c:y val="-0.21603695538057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7B-449F-8C94-B451B348BDF0}"/>
                </c:ext>
              </c:extLst>
            </c:dLbl>
            <c:dLbl>
              <c:idx val="1"/>
              <c:layout>
                <c:manualLayout>
                  <c:x val="3.6535433070865723E-3"/>
                  <c:y val="-6.06744356955380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B-449F-8C94-B451B348BDF0}"/>
                </c:ext>
              </c:extLst>
            </c:dLbl>
            <c:dLbl>
              <c:idx val="2"/>
              <c:layout>
                <c:manualLayout>
                  <c:x val="1.2763997024746739E-4"/>
                  <c:y val="-7.48964933187164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7B-449F-8C94-B451B348BDF0}"/>
                </c:ext>
              </c:extLst>
            </c:dLbl>
            <c:dLbl>
              <c:idx val="3"/>
              <c:layout>
                <c:manualLayout>
                  <c:x val="-8.8000538394238763E-3"/>
                  <c:y val="9.44827296587926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7B-449F-8C94-B451B348BDF0}"/>
                </c:ext>
              </c:extLst>
            </c:dLbl>
            <c:dLbl>
              <c:idx val="4"/>
              <c:layout>
                <c:manualLayout>
                  <c:x val="6.5672825379586176E-3"/>
                  <c:y val="2.64833947779648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7B-449F-8C94-B451B348B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Galima</c:v>
                </c:pt>
                <c:pt idx="1">
                  <c:v>Negalima</c:v>
                </c:pt>
                <c:pt idx="2">
                  <c:v>Tai tik laikinas dalykas</c:v>
                </c:pt>
                <c:pt idx="3">
                  <c:v>Nežinau</c:v>
                </c:pt>
                <c:pt idx="4">
                  <c:v>Kita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144</c:v>
                </c:pt>
                <c:pt idx="1">
                  <c:v>13</c:v>
                </c:pt>
                <c:pt idx="2">
                  <c:v>26</c:v>
                </c:pt>
                <c:pt idx="3">
                  <c:v>63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7B-449F-8C94-B451B348BD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25766650963501"/>
          <c:y val="4.5524409448818914E-2"/>
          <c:w val="0.22073804876954484"/>
          <c:h val="0.92247559055118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Elektroninių </a:t>
            </a:r>
            <a:r>
              <a:rPr lang="en-US" sz="20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cigare</a:t>
            </a:r>
            <a:r>
              <a:rPr lang="lt-LT" sz="20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čių</a:t>
            </a:r>
            <a:r>
              <a:rPr lang="en-US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poveikis</a:t>
            </a:r>
            <a:r>
              <a:rPr lang="en-US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psichinei</a:t>
            </a:r>
            <a:r>
              <a:rPr lang="en-US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fizinei</a:t>
            </a:r>
            <a:r>
              <a:rPr lang="en-US" sz="20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sveikatai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485928112961915"/>
          <c:y val="1.8900342364075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7-4C60-A945-1481F280F9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7-4C60-A945-1481F280F93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77-4C60-A945-1481F280F93E}"/>
              </c:ext>
            </c:extLst>
          </c:dPt>
          <c:dLbls>
            <c:dLbl>
              <c:idx val="0"/>
              <c:layout>
                <c:manualLayout>
                  <c:x val="7.8977836586172669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6BF9E6C-1514-4C57-A76E-B913F6912AE8}" type="VALUE">
                      <a:rPr lang="en-US" sz="2000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77-4C60-A945-1481F280F93E}"/>
                </c:ext>
              </c:extLst>
            </c:dLbl>
            <c:dLbl>
              <c:idx val="1"/>
              <c:layout>
                <c:manualLayout>
                  <c:x val="5.0505050505050509E-3"/>
                  <c:y val="0"/>
                </c:manualLayout>
              </c:layout>
              <c:tx>
                <c:rich>
                  <a:bodyPr/>
                  <a:lstStyle/>
                  <a:p>
                    <a:fld id="{7F947A9B-A84A-4FA1-B627-87511890B5DF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77-4C60-A945-1481F280F93E}"/>
                </c:ext>
              </c:extLst>
            </c:dLbl>
            <c:dLbl>
              <c:idx val="2"/>
              <c:layout>
                <c:manualLayout>
                  <c:x val="2.5252525252524791E-3"/>
                  <c:y val="-5.8479532163742687E-3"/>
                </c:manualLayout>
              </c:layout>
              <c:tx>
                <c:rich>
                  <a:bodyPr/>
                  <a:lstStyle/>
                  <a:p>
                    <a:fld id="{1CC4A75A-9F2B-444E-9AD0-AE2C3D7A5A0F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77-4C60-A945-1481F280F9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89E096-CE32-4C92-8888-B313BA6901C1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D77-4C60-A945-1481F280F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Labai kenkia</c:v>
                </c:pt>
                <c:pt idx="1">
                  <c:v>Nekenkia</c:v>
                </c:pt>
                <c:pt idx="2">
                  <c:v>Neturi nuomonės</c:v>
                </c:pt>
                <c:pt idx="3">
                  <c:v>Kita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73.170731707317074</c:v>
                </c:pt>
                <c:pt idx="1">
                  <c:v>7.7235772357723578</c:v>
                </c:pt>
                <c:pt idx="2">
                  <c:v>19.105691056910569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77-4C60-A945-1481F280F9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207488"/>
        <c:axId val="1421200416"/>
      </c:barChart>
      <c:catAx>
        <c:axId val="142120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21200416"/>
        <c:crosses val="autoZero"/>
        <c:auto val="1"/>
        <c:lblAlgn val="ctr"/>
        <c:lblOffset val="100"/>
        <c:noMultiLvlLbl val="0"/>
      </c:catAx>
      <c:valAx>
        <c:axId val="1421200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2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0.16877</cdr:x>
      <cdr:y>0.00826</cdr:y>
    </cdr:from>
    <cdr:to>
      <cdr:x>0.85209</cdr:x>
      <cdr:y>0.11131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64704" y="37164"/>
          <a:ext cx="5930150" cy="463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  <a:spcAft>
              <a:spcPts val="800"/>
            </a:spcAft>
            <a:tabLst>
              <a:tab pos="3436620" algn="l"/>
            </a:tabLst>
          </a:pPr>
          <a:r>
            <a:rPr lang="lt-LT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Kokios respondentų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nuomonės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apie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elektronines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cigaretes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600" b="1" dirty="0">
            <a:solidFill>
              <a:srgbClr val="FF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25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61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1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4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1EAE-8F2D-44DC-A606-AF0882DF681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3F1C0B-4ED7-40D7-8083-6A2EF04C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1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„ELEKTRONINIŲ CIGAREČIŲ ŽALA PAAUGLIŲ PSICHINEI IR FIZINEI SVEIKATAI“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lt-LT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Darbą atliko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 klasės mokinės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Dzencevičiūtė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Karolina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Grėbliūnaitė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Luknė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Bagušytė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nelija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Kuktelionytė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lt-L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 vadovė 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lt-L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Ilona </a:t>
            </a:r>
            <a:r>
              <a:rPr lang="lt-LT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Sodytė</a:t>
            </a:r>
            <a:endParaRPr lang="lt-LT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/>
          <p:nvPr>
            <p:extLst>
              <p:ext uri="{D42A27DB-BD31-4B8C-83A1-F6EECF244321}">
                <p14:modId xmlns:p14="http://schemas.microsoft.com/office/powerpoint/2010/main" val="3035973420"/>
              </p:ext>
            </p:extLst>
          </p:nvPr>
        </p:nvGraphicFramePr>
        <p:xfrm>
          <a:off x="166254" y="1"/>
          <a:ext cx="12025746" cy="439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126" y="4962458"/>
            <a:ext cx="1197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34366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Apibendrinant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pagrindinė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priežastis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kodėl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paaugliai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pradeda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kieta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isšsiskirti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2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2"/>
          <p:cNvGraphicFramePr/>
          <p:nvPr>
            <p:extLst>
              <p:ext uri="{D42A27DB-BD31-4B8C-83A1-F6EECF244321}">
                <p14:modId xmlns:p14="http://schemas.microsoft.com/office/powerpoint/2010/main" val="2041595209"/>
              </p:ext>
            </p:extLst>
          </p:nvPr>
        </p:nvGraphicFramePr>
        <p:xfrm>
          <a:off x="182880" y="-1"/>
          <a:ext cx="12009119" cy="428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-27993" y="4635319"/>
            <a:ext cx="12192000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554480" algn="l"/>
              </a:tabLs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 gautų atsakymų galima teigti, kad dauguma progimnazijoje besimokančių mokinių neturi nuomonės, nes nerūko, bet nemaža dalis teigia, kad nors ir žino, kad tai negerai, vis tiek rūko elektronines cigaretes.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7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5"/>
          <p:cNvGraphicFramePr/>
          <p:nvPr>
            <p:extLst>
              <p:ext uri="{D42A27DB-BD31-4B8C-83A1-F6EECF244321}">
                <p14:modId xmlns:p14="http://schemas.microsoft.com/office/powerpoint/2010/main" val="2438903281"/>
              </p:ext>
            </p:extLst>
          </p:nvPr>
        </p:nvGraphicFramePr>
        <p:xfrm>
          <a:off x="1138843" y="126768"/>
          <a:ext cx="10374283" cy="386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713077"/>
            <a:ext cx="1219200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daugiausiai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jomis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pavaišina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leidžia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išbandyti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7"/>
          <p:cNvGraphicFramePr/>
          <p:nvPr>
            <p:extLst>
              <p:ext uri="{D42A27DB-BD31-4B8C-83A1-F6EECF244321}">
                <p14:modId xmlns:p14="http://schemas.microsoft.com/office/powerpoint/2010/main" val="2212321617"/>
              </p:ext>
            </p:extLst>
          </p:nvPr>
        </p:nvGraphicFramePr>
        <p:xfrm>
          <a:off x="207818" y="-1"/>
          <a:ext cx="11984182" cy="371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96044" y="4344432"/>
            <a:ext cx="8894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paskatino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pradėti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03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88720883"/>
              </p:ext>
            </p:extLst>
          </p:nvPr>
        </p:nvGraphicFramePr>
        <p:xfrm>
          <a:off x="182880" y="617"/>
          <a:ext cx="11804071" cy="394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82633" y="4671444"/>
            <a:ext cx="1170431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rūkydami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nepastebi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jokio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skirtumo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2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13202362"/>
              </p:ext>
            </p:extLst>
          </p:nvPr>
        </p:nvGraphicFramePr>
        <p:xfrm>
          <a:off x="239684" y="0"/>
          <a:ext cx="11712632" cy="394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9684" y="4628888"/>
            <a:ext cx="1142445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 58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priprasti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4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14568387"/>
              </p:ext>
            </p:extLst>
          </p:nvPr>
        </p:nvGraphicFramePr>
        <p:xfrm>
          <a:off x="99754" y="0"/>
          <a:ext cx="11995264" cy="40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679895"/>
            <a:ext cx="11995264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kenkia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sveikatai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0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45460149"/>
              </p:ext>
            </p:extLst>
          </p:nvPr>
        </p:nvGraphicFramePr>
        <p:xfrm>
          <a:off x="0" y="116378"/>
          <a:ext cx="11812385" cy="413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16377" y="4895888"/>
            <a:ext cx="11986953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kenkia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net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šalia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esantiems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žmonėms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9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58617191"/>
              </p:ext>
            </p:extLst>
          </p:nvPr>
        </p:nvGraphicFramePr>
        <p:xfrm>
          <a:off x="83128" y="207558"/>
          <a:ext cx="12108872" cy="344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081378"/>
            <a:ext cx="11887199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skaitę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puikiai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6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40937300"/>
              </p:ext>
            </p:extLst>
          </p:nvPr>
        </p:nvGraphicFramePr>
        <p:xfrm>
          <a:off x="157942" y="116378"/>
          <a:ext cx="11820697" cy="399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7942" y="4605011"/>
            <a:ext cx="11820697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respondent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vienareikšmiškai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pusė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313" y="222742"/>
            <a:ext cx="7930342" cy="421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t-LT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 tikslas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lt-LT" sz="4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Išsiaiškinti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paauglių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žinias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vartojimo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galimą</a:t>
            </a:r>
            <a:r>
              <a:rPr lang="lt-L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poveikį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psichinei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fizinei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sveikatai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Question mark stock illustration. Illustration of problem - 29885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75" y="1067653"/>
            <a:ext cx="3993625" cy="44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4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88209594"/>
              </p:ext>
            </p:extLst>
          </p:nvPr>
        </p:nvGraphicFramePr>
        <p:xfrm>
          <a:off x="182879" y="130838"/>
          <a:ext cx="11870575" cy="34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82879" y="4447139"/>
            <a:ext cx="11870575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agal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nemaža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besimokantys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6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14244016"/>
              </p:ext>
            </p:extLst>
          </p:nvPr>
        </p:nvGraphicFramePr>
        <p:xfrm>
          <a:off x="182880" y="0"/>
          <a:ext cx="12009120" cy="41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812831"/>
            <a:ext cx="1209501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priedus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laisvai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nusiperka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internetinėje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3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71689228"/>
              </p:ext>
            </p:extLst>
          </p:nvPr>
        </p:nvGraphicFramePr>
        <p:xfrm>
          <a:off x="161231" y="60181"/>
          <a:ext cx="12030769" cy="393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1230" y="4886966"/>
            <a:ext cx="11847267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įprastų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7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95891397"/>
              </p:ext>
            </p:extLst>
          </p:nvPr>
        </p:nvGraphicFramePr>
        <p:xfrm>
          <a:off x="66772" y="174754"/>
          <a:ext cx="12125228" cy="381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6772" y="4842788"/>
            <a:ext cx="1194172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343662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Apibendrinant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garinim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pinimą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renkasi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apytiksliai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vienodas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skaičius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3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15741290"/>
              </p:ext>
            </p:extLst>
          </p:nvPr>
        </p:nvGraphicFramePr>
        <p:xfrm>
          <a:off x="63645" y="0"/>
          <a:ext cx="11790305" cy="418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7942" y="4979084"/>
            <a:ext cx="11779134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</a:t>
            </a:r>
            <a:r>
              <a:rPr lang="lt-LT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daugiausiai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įtakos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 tai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šalia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nerūkytų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neskatintų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1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3492782"/>
              </p:ext>
            </p:extLst>
          </p:nvPr>
        </p:nvGraphicFramePr>
        <p:xfrm>
          <a:off x="1055715" y="191365"/>
          <a:ext cx="11047615" cy="413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9753" y="4844730"/>
            <a:ext cx="11920451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labiausiai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pasitiki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tėvais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todėl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norėdami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pagalbos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kreipt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juos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19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69499001"/>
              </p:ext>
            </p:extLst>
          </p:nvPr>
        </p:nvGraphicFramePr>
        <p:xfrm>
          <a:off x="-1" y="159413"/>
          <a:ext cx="12192001" cy="423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7942" y="5122246"/>
            <a:ext cx="1195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išvadas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daugum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galvoja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jog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uždraudus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būtų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mažiau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rūkančių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paauglių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76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32" y="107098"/>
            <a:ext cx="11829011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pateiktas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atviras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klausimas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siekiant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išsiaiškinti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nuomones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patartų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kitiems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paaugliams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nustotų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Į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klausmą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t-L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negalvoti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kitus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Pasikalbėti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tėvais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nueiti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psichologą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jeigu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pats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nepajėgi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Keisti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gyvenimo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būdą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greitai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Jeigu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prisiversti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pats – “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užsikoduok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ką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patartų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kitiems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paaugliams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jeigu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norėtų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nėra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vieningų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nuomonių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Kiekvienas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respondentas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skirtingai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padaryti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jeigu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pačiam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pritrūksta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kreiptis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pagalbos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6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9252"/>
            <a:ext cx="11999098" cy="9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IŠVADOS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4,000+ Free Question Mark &amp; Question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5" y="1704830"/>
            <a:ext cx="5178830" cy="51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6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228"/>
            <a:ext cx="1207008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Atlikus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anketinę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apklausą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besimokančia</a:t>
            </a:r>
            <a:r>
              <a:rPr lang="lt-LT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mokiniais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tokias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lt-LT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170" y="1895615"/>
            <a:ext cx="11914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Pagrindinė priežastis, kodėl paaugliai pradeda rūkyti yra ta, kad tai labai “kieta” ir jie taip nori neišsiskirti iš jų tarpo.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neturi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nuomonės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nerūko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nemaža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negerai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daugiausiai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jomis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pavaišina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leidžia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išbandyti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paskatino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pradėti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Rūkydami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nepastebi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jokio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skirtumo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1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" y="146812"/>
            <a:ext cx="11787447" cy="576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uždaviniai</a:t>
            </a:r>
            <a:r>
              <a:rPr lang="lt-LT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t-LT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Įvertinti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moksleivių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žinias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priklausomybes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sukeliančių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medžiagų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rūšis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vartojimo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būdo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poveikį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psichinei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fizinei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sveikatai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Nustatyti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rūkančių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populiariausius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būdus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skiriasi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Ištirti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moksleivių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žini</a:t>
            </a:r>
            <a:r>
              <a:rPr lang="lt-LT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priklausomybes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sukeliančias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medžiagas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informacijos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šaltinius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5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818" y="91890"/>
            <a:ext cx="1179769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Didelė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priprasti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kenkia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sveikatai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kenkia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net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šalia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esantiems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žmonėms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skaitę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puikiai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Vienareikšmiškai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pusė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tarpe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5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83440"/>
            <a:ext cx="12011891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endParaRPr lang="lt-LT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endParaRPr lang="lt-LT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nemaža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besimokantys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priedus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laisvai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nusiperka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internetinėje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nežino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įprastų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Apibendrinant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garinim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pinimą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renkasi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apytiksliai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vienodas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skaičius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daugiausiai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įtakos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šalia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nerūkytų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neskatintų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78" y="1080829"/>
            <a:ext cx="119287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labiausiai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pasitiki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todėl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norėdami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pagalbos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kreipt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ų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būtent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uždraudus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mažiau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rūkančių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paauglių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lt-L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pripaž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blogas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dalykas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pataria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kitiems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jeigu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pačiam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pritrūksta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kreiptis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pagalbos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8645" algn="just">
              <a:lnSpc>
                <a:spcPct val="150000"/>
              </a:lnSpc>
              <a:spcAft>
                <a:spcPts val="800"/>
              </a:spcAft>
              <a:tabLst>
                <a:tab pos="155448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1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97" y="373696"/>
            <a:ext cx="11928670" cy="9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REKOMENDACIJOS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he Interview Guide: 7 Key Elements - AI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84" y="2783244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1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43" y="0"/>
            <a:ext cx="116876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didelė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elektrnines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dažniausiai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skatina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draugai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kalbėti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sukeliama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motyvuojančių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akcijų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dides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ė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suprastų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baisias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pasekmes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uo elektroninių cigarečių sukeltos ligos jau mirė še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7" y="3323986"/>
            <a:ext cx="6004144" cy="35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 ir nikotino neturintys garinimo skysčiai gali pakenkti plaučių  audiniui: vienas baltymas vaidina itin svarbų vaidmenį - L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31" y="3323984"/>
            <a:ext cx="5990706" cy="35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4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661" y="0"/>
            <a:ext cx="10720647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pripaž</a:t>
            </a:r>
            <a:r>
              <a:rPr lang="lt-L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elektroninių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rūkymas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blogas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dalykas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netgi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pataria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kitiems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rūkyti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jeigu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pačiam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pritrūksta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t-L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tuomet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kreiptis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pagalbos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giausiai kainuojantis sveikatos išsaugojimo būdas - rinkosaikste.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7" r="373"/>
          <a:stretch/>
        </p:blipFill>
        <p:spPr bwMode="auto">
          <a:xfrm>
            <a:off x="174567" y="3133899"/>
            <a:ext cx="4256117" cy="37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sti rūkyti padės telefoninė pagalbos linija - Narkotikų, tabako ir  alkoholio kontrolės departamen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84" y="3133900"/>
            <a:ext cx="4360121" cy="37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ngvas būdas mesti rūkyti - Allen Car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95" y="3133899"/>
            <a:ext cx="3399905" cy="36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9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706" y="0"/>
            <a:ext cx="10773294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Rekomenduojame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aukšto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įrengti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reklaminius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stendus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kuriuose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nuolat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pakabintos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nuotraukos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ktroninių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sukeliamas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poveikį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paauglių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fizinei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psichinei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sveikatai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dontologijaKaip rūkymas žaloja dantis? - Odontolog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2058010"/>
            <a:ext cx="6344977" cy="47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yrimas: net ir be nikotino gaminami garintuvai gali pakenkti plaučių  audiniui | Gyvenimas | 15min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15" y="2058011"/>
            <a:ext cx="5649885" cy="47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1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va Priklausai įsipareigoti aciu uz demesi paveiksliukas mirtina  Ekonomika Inspektor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5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" y="82021"/>
            <a:ext cx="11923222" cy="678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etapai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Empirinis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tyrimas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vyko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– 2024 m.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gegužės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mėnesio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lt-LT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Tyrimas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vyko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eiga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Mokslinės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literatūros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straipsnių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klausimynų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mokiniams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ruošimas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besimokančių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anketavimas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Anketinių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duomenų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analizė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Rekomendacijų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ruošimas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7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97" y="0"/>
            <a:ext cx="11873346" cy="250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Tiriamųjų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imtis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atranka</a:t>
            </a: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Tyrime dalyvavo </a:t>
            </a: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246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respondentai, kurie mokosi VDU „Atžalyno“ progimnazijoje.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3591098"/>
            <a:ext cx="7195673" cy="3266902"/>
          </a:xfrm>
          <a:prstGeom prst="rect">
            <a:avLst/>
          </a:prstGeom>
        </p:spPr>
      </p:pic>
      <p:pic>
        <p:nvPicPr>
          <p:cNvPr id="4098" name="Picture 2" descr="Nėra nuotraukos apra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203413"/>
            <a:ext cx="2377440" cy="25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ėra nuotraukos apra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994" y="4203413"/>
            <a:ext cx="2422152" cy="25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96"/>
            <a:ext cx="12031287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150000"/>
              </a:lnSpc>
              <a:spcAft>
                <a:spcPts val="800"/>
              </a:spcAft>
            </a:pPr>
            <a:r>
              <a:rPr lang="lt-LT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 instrumento sudarymas</a:t>
            </a:r>
          </a:p>
          <a:p>
            <a:pPr lvl="3" algn="ctr">
              <a:lnSpc>
                <a:spcPct val="150000"/>
              </a:lnSpc>
              <a:spcAft>
                <a:spcPts val="800"/>
              </a:spcAft>
            </a:pP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Mokiniams klausimyną sudaro </a:t>
            </a:r>
            <a:r>
              <a:rPr lang="lt-L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klausimų, iš kurių 1 atviro tipo klausimas ir 19 uždaro tipo klausimų, su galimybe parašyti savo nuomonę.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Klausimais buvo siekiama ne tik konstatuoti esamą faktinę situaciją, bet ir sužinoti mokinių nuomonę.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 apklausti </a:t>
            </a:r>
            <a:r>
              <a:rPr lang="lt-LT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– 8 klasių mokiniai, 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 mokosi VDU „Atžalyno“ progimnazijoje.</a:t>
            </a:r>
          </a:p>
        </p:txBody>
      </p:sp>
    </p:spTree>
    <p:extLst>
      <p:ext uri="{BB962C8B-B14F-4D97-AF65-F5344CB8AC3E}">
        <p14:creationId xmlns:p14="http://schemas.microsoft.com/office/powerpoint/2010/main" val="104233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50" y="426319"/>
            <a:ext cx="11753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 REZULTATAI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75" y="210052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1"/>
          <p:cNvGraphicFramePr/>
          <p:nvPr>
            <p:extLst>
              <p:ext uri="{D42A27DB-BD31-4B8C-83A1-F6EECF244321}">
                <p14:modId xmlns:p14="http://schemas.microsoft.com/office/powerpoint/2010/main" val="1756379270"/>
              </p:ext>
            </p:extLst>
          </p:nvPr>
        </p:nvGraphicFramePr>
        <p:xfrm>
          <a:off x="1745673" y="141316"/>
          <a:ext cx="8861367" cy="385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49382" y="4566057"/>
            <a:ext cx="11704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to galime daryti išvadas, kad klasėse mokosi daugiau berniukų, nei mergaičių.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9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5"/>
          <p:cNvGraphicFramePr/>
          <p:nvPr>
            <p:extLst>
              <p:ext uri="{D42A27DB-BD31-4B8C-83A1-F6EECF244321}">
                <p14:modId xmlns:p14="http://schemas.microsoft.com/office/powerpoint/2010/main" val="244793235"/>
              </p:ext>
            </p:extLst>
          </p:nvPr>
        </p:nvGraphicFramePr>
        <p:xfrm>
          <a:off x="66502" y="0"/>
          <a:ext cx="11953702" cy="378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16131" y="3956855"/>
            <a:ext cx="1171263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24536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daugiausia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apklausoje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dalyvavo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245364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– 14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amžiaus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1603</Words>
  <Application>Microsoft Office PowerPoint</Application>
  <PresentationFormat>Plačiaekranė</PresentationFormat>
  <Paragraphs>183</Paragraphs>
  <Slides>37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Wisp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Mokytojas</dc:creator>
  <cp:lastModifiedBy>ILONA SODYTĖ</cp:lastModifiedBy>
  <cp:revision>52</cp:revision>
  <dcterms:created xsi:type="dcterms:W3CDTF">2024-06-05T08:04:34Z</dcterms:created>
  <dcterms:modified xsi:type="dcterms:W3CDTF">2024-06-17T13:20:43Z</dcterms:modified>
</cp:coreProperties>
</file>