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96" r:id="rId3"/>
    <p:sldId id="294" r:id="rId4"/>
    <p:sldId id="295" r:id="rId5"/>
    <p:sldId id="291" r:id="rId6"/>
    <p:sldId id="290" r:id="rId7"/>
    <p:sldId id="292" r:id="rId8"/>
    <p:sldId id="281" r:id="rId9"/>
    <p:sldId id="289" r:id="rId10"/>
    <p:sldId id="278" r:id="rId11"/>
    <p:sldId id="282" r:id="rId12"/>
    <p:sldId id="284" r:id="rId13"/>
    <p:sldId id="286" r:id="rId14"/>
    <p:sldId id="297" r:id="rId15"/>
    <p:sldId id="293" r:id="rId16"/>
    <p:sldId id="300" r:id="rId17"/>
    <p:sldId id="298" r:id="rId18"/>
    <p:sldId id="287" r:id="rId19"/>
    <p:sldId id="29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ida Stankevičienė" initials="VS" lastIdx="1" clrIdx="0">
    <p:extLst>
      <p:ext uri="{19B8F6BF-5375-455C-9EA6-DF929625EA0E}">
        <p15:presenceInfo xmlns:p15="http://schemas.microsoft.com/office/powerpoint/2012/main" userId="S-1-5-21-356340125-3159979408-793332696-11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1940" autoAdjust="0"/>
  </p:normalViewPr>
  <p:slideViewPr>
    <p:cSldViewPr snapToGrid="0">
      <p:cViewPr varScale="1">
        <p:scale>
          <a:sx n="111" d="100"/>
          <a:sy n="111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Natūralūs</a:t>
            </a:r>
            <a:r>
              <a:rPr lang="lt-LT" sz="20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sintetiniai pluoštai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1888572131358001"/>
          <c:y val="5.30968400200026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B1F-4C97-BA3A-EA35DD2337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B1F-4C97-BA3A-EA35DD2337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Sheet1!$A$20:$B$20</c:f>
              <c:strCache>
                <c:ptCount val="2"/>
                <c:pt idx="0">
                  <c:v>Natūralus</c:v>
                </c:pt>
                <c:pt idx="1">
                  <c:v>Sintetiniai</c:v>
                </c:pt>
              </c:strCache>
            </c:strRef>
          </c:cat>
          <c:val>
            <c:numRef>
              <c:f>Sheet1!$A$21:$B$21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1F-4C97-BA3A-EA35DD23375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</c:legendEntry>
      <c:layout>
        <c:manualLayout>
          <c:xMode val="edge"/>
          <c:yMode val="edge"/>
          <c:x val="0.33006120618419554"/>
          <c:y val="0.87044025660261315"/>
          <c:w val="0.3425636463733871"/>
          <c:h val="6.4920112068688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t-LT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Natūralus ir sintetiniai pluoštai</a:t>
            </a:r>
            <a:endParaRPr lang="en-US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B0-43D5-9F63-80ED4A95F1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t-L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Sheet1!$A$20:$B$20</c:f>
              <c:strCache>
                <c:ptCount val="2"/>
                <c:pt idx="0">
                  <c:v>Natūralus</c:v>
                </c:pt>
                <c:pt idx="1">
                  <c:v>Sintetiniai</c:v>
                </c:pt>
              </c:strCache>
            </c:strRef>
          </c:cat>
          <c:val>
            <c:numRef>
              <c:f>Sheet1!$A$21:$B$21</c:f>
              <c:numCache>
                <c:formatCode>General</c:formatCode>
                <c:ptCount val="2"/>
                <c:pt idx="0">
                  <c:v>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B0-43D5-9F63-80ED4A95F11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3179768"/>
        <c:axId val="533181928"/>
      </c:barChart>
      <c:catAx>
        <c:axId val="533179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t-LT"/>
          </a:p>
        </c:txPr>
        <c:crossAx val="533181928"/>
        <c:crosses val="autoZero"/>
        <c:auto val="1"/>
        <c:lblAlgn val="ctr"/>
        <c:lblOffset val="100"/>
        <c:noMultiLvlLbl val="0"/>
      </c:catAx>
      <c:valAx>
        <c:axId val="533181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33179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5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24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610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78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2357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30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7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08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5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7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545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8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8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7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39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70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e.lt/straipsnis/pluostas/" TargetMode="External"/><Relationship Id="rId7" Type="http://schemas.openxmlformats.org/officeDocument/2006/relationships/hyperlink" Target="https://www.youtube.com/watch?v=X6_liu8m--o" TargetMode="External"/><Relationship Id="rId2" Type="http://schemas.openxmlformats.org/officeDocument/2006/relationships/hyperlink" Target="https://tekstilestvarkymas.lt/tekstiles-atlieku-tvarkymas-lietuvo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lgskgIdSKs" TargetMode="External"/><Relationship Id="rId5" Type="http://schemas.openxmlformats.org/officeDocument/2006/relationships/hyperlink" Target="https://www.europarl.europa.eu/topics/lt/article/20201208STO93327/tekstiles-gamybos-ir-atlieku-poveikis-aplinkai-infografikai" TargetMode="External"/><Relationship Id="rId4" Type="http://schemas.openxmlformats.org/officeDocument/2006/relationships/hyperlink" Target="https://talpykla.elaba.lt/elaba-fedora/objects/elaba:28985890/datastreams/MAIN/conte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9BD9F-691B-C2EA-80C6-2DAD45DBDD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2340568"/>
          </a:xfrm>
        </p:spPr>
        <p:txBody>
          <a:bodyPr/>
          <a:lstStyle/>
          <a:p>
            <a:r>
              <a:rPr lang="lt-LT" dirty="0"/>
              <a:t>Natūralūs audiniai prieš  sintetinį pluoštą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9C366-A494-4100-154E-097BD84E0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434" y="4218101"/>
            <a:ext cx="8504569" cy="1096899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Mantautas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S.,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B.,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Nojus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Aidis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R.,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Dinaidas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K.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</a:t>
            </a: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ė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04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ED63-2864-A459-90D9-81C193471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857" y="85492"/>
            <a:ext cx="8596668" cy="1320800"/>
          </a:xfrm>
        </p:spPr>
        <p:txBody>
          <a:bodyPr>
            <a:normAutofit/>
          </a:bodyPr>
          <a:lstStyle/>
          <a:p>
            <a:r>
              <a:rPr lang="lt-LT" dirty="0"/>
              <a:t>Natūralūs ir sintetiniai audin</a:t>
            </a:r>
            <a:r>
              <a:rPr lang="en-US" dirty="0" err="1"/>
              <a:t>i</a:t>
            </a:r>
            <a:r>
              <a:rPr lang="lt-LT" dirty="0"/>
              <a:t>ai pateikti skritulinėje diagramoje</a:t>
            </a:r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86C5029-2DBB-DD81-3C94-2142D2230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66877"/>
              </p:ext>
            </p:extLst>
          </p:nvPr>
        </p:nvGraphicFramePr>
        <p:xfrm>
          <a:off x="591015" y="1271239"/>
          <a:ext cx="9456234" cy="5501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48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C1E7-8369-C906-9EF4-7F6DA48CC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0"/>
            <a:ext cx="11310226" cy="1174596"/>
          </a:xfrm>
        </p:spPr>
        <p:txBody>
          <a:bodyPr>
            <a:normAutofit fontScale="90000"/>
          </a:bodyPr>
          <a:lstStyle/>
          <a:p>
            <a:r>
              <a:rPr lang="lt-LT" dirty="0"/>
              <a:t>Informacija pateikta stulpelinėje diagramoje</a:t>
            </a:r>
            <a:br>
              <a:rPr lang="lt-LT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2AAA83D-78FB-2294-4CC0-F6D1FAC01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269954"/>
              </p:ext>
            </p:extLst>
          </p:nvPr>
        </p:nvGraphicFramePr>
        <p:xfrm>
          <a:off x="579863" y="1349298"/>
          <a:ext cx="9065942" cy="48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187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88147-2F06-B5F8-8314-E5FCCE78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654" y="166185"/>
            <a:ext cx="8746065" cy="360113"/>
          </a:xfrm>
        </p:spPr>
        <p:txBody>
          <a:bodyPr>
            <a:noAutofit/>
          </a:bodyPr>
          <a:lstStyle/>
          <a:p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Perdirbimo procesą imituojantis deginimo eksperimentas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CD2B3-69BD-D88E-B209-B2E67FFE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01" y="1068289"/>
            <a:ext cx="10271285" cy="3287580"/>
          </a:xfrm>
        </p:spPr>
        <p:txBody>
          <a:bodyPr>
            <a:noAutofit/>
          </a:bodyPr>
          <a:lstStyle/>
          <a:p>
            <a:pPr marL="274320" algn="just"/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uskirstėm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siūlus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pagal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spalvas po tris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uždegėme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žvakę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Sužinojome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siūlai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dega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skirtingai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skirtingu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greičiu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skirtingas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degimo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kvapas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 degimo lieka 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trap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ū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kieti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skiriasi ir l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iepsnos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dydis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Rezultate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sužinojome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</a:t>
            </a:r>
            <a:r>
              <a:rPr lang="lt-LT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siūlai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yra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vienodi</a:t>
            </a:r>
            <a:r>
              <a:rPr lang="en-GB" sz="2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74320" indent="0" algn="just">
              <a:spcBef>
                <a:spcPts val="0"/>
              </a:spcBef>
              <a:buNone/>
            </a:pPr>
            <a:r>
              <a:rPr lang="lt-LT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2400" b="1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roup of boys in a kitchen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005" y="2776452"/>
            <a:ext cx="3350028" cy="4081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plate with yarn on i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33" y="2776452"/>
            <a:ext cx="3402416" cy="4081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40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BF59-E595-3376-C783-F0801BAA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141" y="210588"/>
            <a:ext cx="8596668" cy="2144751"/>
          </a:xfrm>
        </p:spPr>
        <p:txBody>
          <a:bodyPr>
            <a:normAutofit/>
          </a:bodyPr>
          <a:lstStyle/>
          <a:p>
            <a:r>
              <a:rPr lang="lt-LT" dirty="0"/>
              <a:t>Tyrimo nuotraukos:</a:t>
            </a:r>
            <a:endParaRPr lang="en-US" dirty="0"/>
          </a:p>
        </p:txBody>
      </p:sp>
      <p:pic>
        <p:nvPicPr>
          <p:cNvPr id="5" name="Picture 4" descr="A group of people standing around a table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1" y="1216532"/>
            <a:ext cx="3487345" cy="486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group of boys in a kitchen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19" y="1216532"/>
            <a:ext cx="3514957" cy="4868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ece of paper with writing on it&#10;&#10;Description automatically generated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1" t="30690" r="26368" b="17877"/>
          <a:stretch/>
        </p:blipFill>
        <p:spPr bwMode="auto">
          <a:xfrm rot="5400000">
            <a:off x="6693089" y="1913272"/>
            <a:ext cx="4868384" cy="34749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480757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's hand breaking a plate&#10;&#10;Description automatically generated with medium confidence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72"/>
          <a:stretch/>
        </p:blipFill>
        <p:spPr bwMode="auto">
          <a:xfrm>
            <a:off x="3522607" y="2876202"/>
            <a:ext cx="3951077" cy="32336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plate with yarn on i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509" y="560841"/>
            <a:ext cx="3949992" cy="597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close-up of hands holding a plate with colored threads&#10;&#10;Description automatically generated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0" y="382385"/>
            <a:ext cx="3255192" cy="4528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68033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A7CC3-B77F-DCA2-66FD-D95339D1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97" y="342039"/>
            <a:ext cx="8587049" cy="1092819"/>
          </a:xfrm>
        </p:spPr>
        <p:txBody>
          <a:bodyPr>
            <a:normAutofit/>
          </a:bodyPr>
          <a:lstStyle/>
          <a:p>
            <a:r>
              <a:rPr lang="lt-LT" sz="4000" dirty="0"/>
              <a:t>Bendradarbiavome</a:t>
            </a:r>
            <a:endParaRPr lang="en-US" sz="4000" dirty="0"/>
          </a:p>
        </p:txBody>
      </p:sp>
      <p:pic>
        <p:nvPicPr>
          <p:cNvPr id="1026" name="Picture 2" descr="Atidaryti nuotrauką">
            <a:extLst>
              <a:ext uri="{FF2B5EF4-FFF2-40B4-BE49-F238E27FC236}">
                <a16:creationId xmlns:a16="http://schemas.microsoft.com/office/drawing/2014/main" id="{79CCD52E-A430-87B7-AFF1-A1030F5122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653" y="1224358"/>
            <a:ext cx="2676696" cy="504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tidaryti nuotrauką">
            <a:extLst>
              <a:ext uri="{FF2B5EF4-FFF2-40B4-BE49-F238E27FC236}">
                <a16:creationId xmlns:a16="http://schemas.microsoft.com/office/drawing/2014/main" id="{361B9A6B-200C-BAF5-7334-F7139137B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7" y="1293541"/>
            <a:ext cx="3003145" cy="497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tidaryti nuotrauką">
            <a:extLst>
              <a:ext uri="{FF2B5EF4-FFF2-40B4-BE49-F238E27FC236}">
                <a16:creationId xmlns:a16="http://schemas.microsoft.com/office/drawing/2014/main" id="{CE366205-F74C-7578-CF0C-FE169728CF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20"/>
          <a:stretch/>
        </p:blipFill>
        <p:spPr bwMode="auto">
          <a:xfrm>
            <a:off x="3482768" y="1536875"/>
            <a:ext cx="4214817" cy="47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0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647" y="0"/>
            <a:ext cx="8828115" cy="68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1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93" y="85898"/>
            <a:ext cx="8596668" cy="1320800"/>
          </a:xfrm>
        </p:spPr>
        <p:txBody>
          <a:bodyPr/>
          <a:lstStyle/>
          <a:p>
            <a:r>
              <a:rPr lang="lt-LT" dirty="0"/>
              <a:t>Išvados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137" y="746298"/>
            <a:ext cx="10195713" cy="388077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Išanalizavus literatūros šaltinius paaiškėjo, kad tekstilės pluoštai skirstomi į natūralius ir sintetinius, o rinkoje didesnė natūralių pluoštų įvairovė. Tekstilės gaminių rūšiavimas Lietuvoje keliantis iššūkių, o tekstilės gaminių sintetinių ir natūralių perdirbimas apima deginimo procesą, kuris teršia orą, kenkia žmogaus sveikatai dėl kenksmingų dujų.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Atlikus eksperimentą imituojantį deginimo procesą paaiškėjo, kad vieni siūlai sudegė greičiau, trupėjo, buvo jaučiamas degančio popieriaus kvapas - natūralūs, o kiti siūlai lėtai degė lydėsi, vyniojosi ir skleidė aštrų plastiko kvapą, nes pagaminti iš naftos, todėl priskirti sintetiniams.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Sukurtas skaitmeninis plakatas atskleidžiantis, kokių tekstilės gaminių rinkoje yra siūloma, kaip vyksta tekstilės gaminių rūšiavimo ir perdirbimo procesas.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95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5238-654D-4B0E-CDCA-2E81942E0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56" y="293717"/>
            <a:ext cx="8596668" cy="1320800"/>
          </a:xfrm>
        </p:spPr>
        <p:txBody>
          <a:bodyPr/>
          <a:lstStyle/>
          <a:p>
            <a:r>
              <a:rPr lang="lt-LT" dirty="0"/>
              <a:t>Mes savo darbą vertiname taip: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39AA-3576-CE73-2201-0B869F2F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7752"/>
            <a:ext cx="8596668" cy="3880773"/>
          </a:xfrm>
        </p:spPr>
        <p:txBody>
          <a:bodyPr>
            <a:normAutofit/>
          </a:bodyPr>
          <a:lstStyle/>
          <a:p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Mantautas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Justinas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Nojus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- 10</a:t>
            </a:r>
          </a:p>
          <a:p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Arnas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Dinaidas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Rokas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Aidis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77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B5238-654D-4B0E-CDCA-2E81942E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Literatūros šaltiniai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39AA-3576-CE73-2201-0B869F2F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2072"/>
            <a:ext cx="9455881" cy="3880773"/>
          </a:xfrm>
        </p:spPr>
        <p:txBody>
          <a:bodyPr>
            <a:noAutofit/>
          </a:bodyPr>
          <a:lstStyle/>
          <a:p>
            <a:pPr lvl="0"/>
            <a:r>
              <a:rPr lang="lt-LT" sz="26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https://tekstilestvarkymas.lt/tekstiles-atlieku-tvarkymas-lietuvoje/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26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https://www.vle.lt/straipsnis/pluostas/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26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https://talpykla.elaba.lt/elaba-fedora/objects/elaba:28985890/datastreams/MAIN/content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26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https://www.europarl.europa.eu/topics/lt/article/20201208STO93327/tekstiles-gamybos-ir-atlieku-poveikis-aplinkai-infografikai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https://www.youtube.com/watch?v=BlgskgIdSKs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lt-LT" sz="2600" u="sng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https://www.youtube.com/watch?v=X6_liu8m--o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8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69" y="418407"/>
            <a:ext cx="8596668" cy="1320800"/>
          </a:xfrm>
        </p:spPr>
        <p:txBody>
          <a:bodyPr/>
          <a:lstStyle/>
          <a:p>
            <a:r>
              <a:rPr lang="lt-LT" dirty="0"/>
              <a:t>Temos aktualumas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03" y="1003993"/>
            <a:ext cx="9588884" cy="388077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 2025 metų Lietuva privalės užtikrinti atskirą tekstilės atliekų iš namų ūkių rinkimą.</a:t>
            </a:r>
          </a:p>
          <a:p>
            <a:pPr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Lietuvoje tekstilės atliekų surinkimas neužtikrina ir pakartotinio tekstilės atliekų naudojimo bei perdirbimo. </a:t>
            </a:r>
          </a:p>
          <a:p>
            <a:pPr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Pakartotinis drabužių naudojimas padeda išvengti taršos, sutaupyti daug energijos ir kitų išteklių naujų drabužių gamyboje. </a:t>
            </a:r>
          </a:p>
          <a:p>
            <a:pPr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Drabužiai, kurių negalima pakartotinai naudoti, gali būti perdirbami į kitus gaminius kaip pašluostės ar izoliacinės medžiagos. </a:t>
            </a:r>
          </a:p>
          <a:p>
            <a:pPr>
              <a:spcBef>
                <a:spcPts val="0"/>
              </a:spcBef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Atliekų deginimas arba šalinimas sąvartynuose yra paskutinis pasirinkimas, kai išnaudotos minėtos galimybės (Tekstilės tvarkymas, </a:t>
            </a:r>
            <a:r>
              <a:rPr lang="lt-LT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99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951" y="448168"/>
            <a:ext cx="9563946" cy="38807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t-LT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Tyrimo objektas: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tekstilės gaminių pluoštų pasiūla rinkoje, rūšiavimas ir perdirbimas.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Tyrimo hipotezė: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natūralius tekstilės pluoštus geriau rinktis vartotojui dėl suirimo gamtoje, perdirbimo, o sintetinių rinkoje yra daugiau, neyrantys, neperdirbami. 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aveikslėlis 4" descr="Tekstilės pluošto gamybos augimas nuo 2000 m. iki 2020 m. bei prognozuojamas augimas iki 2030 m.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37" y="2701636"/>
            <a:ext cx="4364183" cy="3973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91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00" y="373355"/>
            <a:ext cx="9406005" cy="388077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lt-LT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Tikslas: 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nustatyti, kokius tekstilės pluoštus (natūralius ar sintetinius) dažniau turėtų rinktis atsakingas vartotojas, kad atliekų rūšiavimo ir perdirbimo procesas būtų efektyvus.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Uždaviniai: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Išanalizuoti literatūros šaltinius, rinkos tendencijas, atskleidžiant kokių tekstilės pluoštų rinkoje yra daugiau, kaip tekstilės pluoštai skirstomi, rūšiuojami ir perdirbami.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Atlikti eksperimentą imituojantį deginimo procesą, įvertinant kaip skiriasi įvairių tekstilės siūlų fizikinės savybės (kvapas, išvaizda).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Sukurti skaitmeninį plakatą atskleidžiantį, kokių tekstilės gaminių rinkoje yra siūloma, kaip vyksta tekstilės gaminių rūšiavimo ir perdirbimo procesas.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lt-LT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6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C62D9-25C9-0731-47CB-ACBD4C2A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76843"/>
            <a:ext cx="8596668" cy="561278"/>
          </a:xfrm>
        </p:spPr>
        <p:txBody>
          <a:bodyPr>
            <a:normAutofit fontScale="90000"/>
          </a:bodyPr>
          <a:lstStyle/>
          <a:p>
            <a:r>
              <a:rPr lang="lt-LT" dirty="0"/>
              <a:t>Pluoštų kūrimai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A8F39-501B-D244-F50C-A1819880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198" y="938121"/>
            <a:ext cx="9530695" cy="53637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lt-LT" sz="2600" b="1" dirty="0">
                <a:latin typeface="Arial" panose="020B0604020202020204" pitchFamily="34" charset="0"/>
                <a:cs typeface="Arial" panose="020B0604020202020204" pitchFamily="34" charset="0"/>
              </a:rPr>
              <a:t>Tekstilės atliekos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 – drabužiai, avalynė, patalynė, antklodės, minkšti (pliušiniai, medžiaginiai) žaislai,  užuolaidos ir kitos tekstilės gaminių atliekos (Tekstilės tvarkymas, </a:t>
            </a:r>
            <a:r>
              <a:rPr lang="lt-LT" sz="2600" dirty="0" err="1">
                <a:latin typeface="Arial" panose="020B0604020202020204" pitchFamily="34" charset="0"/>
                <a:cs typeface="Arial" panose="020B0604020202020204" pitchFamily="34" charset="0"/>
              </a:rPr>
              <a:t>n.d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>
              <a:spcBef>
                <a:spcPts val="0"/>
              </a:spcBef>
            </a:pP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Pluoštas yra kuriamas, atsižvelgiant į savybes: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stiprumas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stabilumas,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išvaizda,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apsauga,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šiluma,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t-LT" sz="2600" dirty="0">
                <a:latin typeface="Arial" panose="020B0604020202020204" pitchFamily="34" charset="0"/>
                <a:cs typeface="Arial" panose="020B0604020202020204" pitchFamily="34" charset="0"/>
              </a:rPr>
              <a:t>Natūralus pluoštas randamas gamtoje daugiausiai iš celiuliozės (medvilnė, linas, bambukas), baltymų (vilna, šilkas) bei mineralų (asbestas)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8833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D7237-A3FF-0090-DD8D-263034F6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78" y="993435"/>
            <a:ext cx="9719810" cy="357447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Iš kišenių išimkite daiktus, kurių negalima ir galima naudoti įdėkite į maišelius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lt-LT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enaudojamus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nešti tekstilės konteinerius.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Drabužiai, kurių negalima pakartotinai naudoti, gali būti perdirbami į kitus gaminius kaip pašluostės.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Buityje susidarančias tekstilės atliekas privaloma atskirti nuo kitų komunalinių atliekų jų susidarymo vietoje. Draudžiama tekstilės atliekas mesti į mišrių komunalinių atliekų, antrinių žaliavų ar kitus šioms atliekoms neskirtus konteinerius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arba palikti šalia jų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►"/>
            </a:pPr>
            <a:r>
              <a:rPr lang="lt-LT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Sąvartyne šalinamos tekstilės atliekos, sudarytos iš sintetinio pluošto, dėl jose esančios naftos yra nesuyrančios ir gali egzistuoti šimtus metų. Natūralaus pluošto (medvilnės, lino).</a:t>
            </a:r>
            <a:endParaRPr lang="lt-LT" sz="26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AA88147-2F06-B5F8-8314-E5FCCE7876ED}"/>
              </a:ext>
            </a:extLst>
          </p:cNvPr>
          <p:cNvSpPr txBox="1">
            <a:spLocks/>
          </p:cNvSpPr>
          <p:nvPr/>
        </p:nvSpPr>
        <p:spPr>
          <a:xfrm>
            <a:off x="471710" y="275874"/>
            <a:ext cx="8746065" cy="360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Tekstilės gaminių rūšiavimas, perdirbimas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69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644BDB-B089-C7E3-7CBE-73F09654E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2546"/>
          <a:stretch/>
        </p:blipFill>
        <p:spPr>
          <a:xfrm>
            <a:off x="543203" y="106647"/>
            <a:ext cx="8706467" cy="6319091"/>
          </a:xfrm>
        </p:spPr>
      </p:pic>
    </p:spTree>
    <p:extLst>
      <p:ext uri="{BB962C8B-B14F-4D97-AF65-F5344CB8AC3E}">
        <p14:creationId xmlns:p14="http://schemas.microsoft.com/office/powerpoint/2010/main" val="3694706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749A96-3A42-D579-5A92-A31B5FBF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73" y="208162"/>
            <a:ext cx="11290300" cy="656234"/>
          </a:xfrm>
        </p:spPr>
        <p:txBody>
          <a:bodyPr>
            <a:normAutofit fontScale="90000"/>
          </a:bodyPr>
          <a:lstStyle/>
          <a:p>
            <a:r>
              <a:rPr lang="lt-LT" dirty="0"/>
              <a:t>Kokie pluoštai naudojami megztiniuose, kelnėse ir kojinėse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C8F6C2-0C1C-2C34-503A-208ECF75DC4F}"/>
              </a:ext>
            </a:extLst>
          </p:cNvPr>
          <p:cNvSpPr txBox="1"/>
          <p:nvPr/>
        </p:nvSpPr>
        <p:spPr>
          <a:xfrm>
            <a:off x="10566400" y="2908157"/>
            <a:ext cx="1625600" cy="15526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lt-L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Kelnėse </a:t>
            </a:r>
            <a:r>
              <a:rPr lang="lt-L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dažniausiai naudojama medvilnė,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lt-L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elastanas</a:t>
            </a:r>
            <a:r>
              <a:rPr lang="lt-L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905280-C29D-B48C-76ED-7BF782EAF963}"/>
              </a:ext>
            </a:extLst>
          </p:cNvPr>
          <p:cNvSpPr txBox="1"/>
          <p:nvPr/>
        </p:nvSpPr>
        <p:spPr>
          <a:xfrm>
            <a:off x="10422585" y="4801689"/>
            <a:ext cx="1764298" cy="187051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lt-L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Kojinėse</a:t>
            </a:r>
            <a:r>
              <a:rPr lang="lt-L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dažniausiai naudojama medvilnė,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lt-L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poliesteris,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lt-LT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merino</a:t>
            </a:r>
            <a:r>
              <a:rPr lang="lt-L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vilna.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98D9FCB-5F9D-2645-7450-6E2087311ADB}"/>
              </a:ext>
            </a:extLst>
          </p:cNvPr>
          <p:cNvSpPr txBox="1"/>
          <p:nvPr/>
        </p:nvSpPr>
        <p:spPr>
          <a:xfrm>
            <a:off x="10422585" y="993145"/>
            <a:ext cx="1843881" cy="157414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lt-LT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Megztiniuose dažniausiai naudojama medvilnė,vilna,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lt-L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poliesteris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9BABC3E-35D3-FEA9-1C50-31E57C056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12" y="762000"/>
            <a:ext cx="10447488" cy="5981699"/>
          </a:xfrm>
        </p:spPr>
      </p:pic>
    </p:spTree>
    <p:extLst>
      <p:ext uri="{BB962C8B-B14F-4D97-AF65-F5344CB8AC3E}">
        <p14:creationId xmlns:p14="http://schemas.microsoft.com/office/powerpoint/2010/main" val="21348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1771-FAF5-5E9B-B24A-9148667D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</a:t>
            </a:r>
            <a:r>
              <a:rPr lang="lt-LT" dirty="0" err="1"/>
              <a:t>ūralūs</a:t>
            </a:r>
            <a:r>
              <a:rPr lang="lt-LT" dirty="0"/>
              <a:t> ir sintetiniai audiniai</a:t>
            </a:r>
            <a:br>
              <a:rPr lang="lt-LT" dirty="0"/>
            </a:b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C4F49D9-21D5-9313-5415-C3F7C7DC3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51958"/>
              </p:ext>
            </p:extLst>
          </p:nvPr>
        </p:nvGraphicFramePr>
        <p:xfrm>
          <a:off x="5999355" y="2768187"/>
          <a:ext cx="2433445" cy="1557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788">
                  <a:extLst>
                    <a:ext uri="{9D8B030D-6E8A-4147-A177-3AD203B41FA5}">
                      <a16:colId xmlns:a16="http://schemas.microsoft.com/office/drawing/2014/main" val="3199838919"/>
                    </a:ext>
                  </a:extLst>
                </a:gridCol>
                <a:gridCol w="1205657">
                  <a:extLst>
                    <a:ext uri="{9D8B030D-6E8A-4147-A177-3AD203B41FA5}">
                      <a16:colId xmlns:a16="http://schemas.microsoft.com/office/drawing/2014/main" val="12313876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highlight>
                            <a:srgbClr val="FFFFFF"/>
                          </a:highlight>
                        </a:rPr>
                        <a:t>Natūralus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  <a:highlight>
                            <a:srgbClr val="FFFFFF"/>
                          </a:highlight>
                        </a:rPr>
                        <a:t>Sintetiniai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007011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 dirty="0">
                          <a:effectLst/>
                        </a:rPr>
                        <a:t>Medvilnė</a:t>
                      </a:r>
                      <a:endParaRPr lang="lt-L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Lavsanas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46222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Kašmyras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Kapronas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3296010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Šilkas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Nailonas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42176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Bambukas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Poliesteris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1387316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lt-LT" sz="1100" u="none" strike="noStrike">
                          <a:effectLst/>
                        </a:rPr>
                        <a:t>Viskozė</a:t>
                      </a:r>
                      <a:endParaRPr lang="lt-L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Akrilas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9507609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Elestanas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23230168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Liocelis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315701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Poliamidas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80706287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9125A1-8299-EB77-5422-1CAD2FE88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022561"/>
              </p:ext>
            </p:extLst>
          </p:nvPr>
        </p:nvGraphicFramePr>
        <p:xfrm>
          <a:off x="1255222" y="1417656"/>
          <a:ext cx="7448204" cy="3801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4102">
                  <a:extLst>
                    <a:ext uri="{9D8B030D-6E8A-4147-A177-3AD203B41FA5}">
                      <a16:colId xmlns:a16="http://schemas.microsoft.com/office/drawing/2014/main" val="4161861717"/>
                    </a:ext>
                  </a:extLst>
                </a:gridCol>
                <a:gridCol w="3724102">
                  <a:extLst>
                    <a:ext uri="{9D8B030D-6E8A-4147-A177-3AD203B41FA5}">
                      <a16:colId xmlns:a16="http://schemas.microsoft.com/office/drawing/2014/main" val="3282318010"/>
                    </a:ext>
                  </a:extLst>
                </a:gridCol>
              </a:tblGrid>
              <a:tr h="5670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1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Natūral</a:t>
                      </a:r>
                      <a:r>
                        <a:rPr lang="lt-LT" sz="2600" b="1" i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ū</a:t>
                      </a:r>
                      <a:r>
                        <a:rPr lang="en-US" sz="2600" b="1" i="1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260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1" i="1" u="sng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Sintetiniai</a:t>
                      </a:r>
                      <a:endParaRPr lang="en-US" sz="2600" b="1" i="1" u="sng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/>
                </a:tc>
                <a:extLst>
                  <a:ext uri="{0D108BD9-81ED-4DB2-BD59-A6C34878D82A}">
                    <a16:rowId xmlns:a16="http://schemas.microsoft.com/office/drawing/2014/main" val="3053273405"/>
                  </a:ext>
                </a:extLst>
              </a:tr>
              <a:tr h="212762">
                <a:tc>
                  <a:txBody>
                    <a:bodyPr/>
                    <a:lstStyle/>
                    <a:p>
                      <a:pPr algn="ctr" fontAlgn="b"/>
                      <a:r>
                        <a:rPr lang="lt-LT" sz="2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Medvilnė</a:t>
                      </a:r>
                      <a:endParaRPr lang="lt-LT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Lavsanas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440902505"/>
                  </a:ext>
                </a:extLst>
              </a:tr>
              <a:tr h="3368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Kašmyras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Kapronas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161194523"/>
                  </a:ext>
                </a:extLst>
              </a:tr>
              <a:tr h="3362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Šilkas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Nailonas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103928285"/>
                  </a:ext>
                </a:extLst>
              </a:tr>
              <a:tr h="3677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Bambukas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Poliesteris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1705646525"/>
                  </a:ext>
                </a:extLst>
              </a:tr>
              <a:tr h="375465">
                <a:tc>
                  <a:txBody>
                    <a:bodyPr/>
                    <a:lstStyle/>
                    <a:p>
                      <a:pPr algn="ctr" fontAlgn="b"/>
                      <a:r>
                        <a:rPr lang="lt-LT" sz="2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Viskozė</a:t>
                      </a:r>
                      <a:endParaRPr lang="lt-LT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Akrilas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638722990"/>
                  </a:ext>
                </a:extLst>
              </a:tr>
              <a:tr h="366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</a:t>
                      </a:r>
                      <a:r>
                        <a:rPr lang="lt-LT" sz="2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750364160"/>
                  </a:ext>
                </a:extLst>
              </a:tr>
              <a:tr h="422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Liocelis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40012308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Poliamidas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b"/>
                </a:tc>
                <a:extLst>
                  <a:ext uri="{0D108BD9-81ED-4DB2-BD59-A6C34878D82A}">
                    <a16:rowId xmlns:a16="http://schemas.microsoft.com/office/drawing/2014/main" val="3291181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885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1823</TotalTime>
  <Words>847</Words>
  <Application>Microsoft Office PowerPoint</Application>
  <PresentationFormat>Widescreen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Trebuchet MS</vt:lpstr>
      <vt:lpstr>Wingdings</vt:lpstr>
      <vt:lpstr>Wingdings 3</vt:lpstr>
      <vt:lpstr>Facet</vt:lpstr>
      <vt:lpstr>Natūralūs audiniai prieš  sintetinį pluoštą</vt:lpstr>
      <vt:lpstr>Temos aktualumas</vt:lpstr>
      <vt:lpstr>PowerPoint Presentation</vt:lpstr>
      <vt:lpstr>PowerPoint Presentation</vt:lpstr>
      <vt:lpstr>Pluoštų kūrimai</vt:lpstr>
      <vt:lpstr>PowerPoint Presentation</vt:lpstr>
      <vt:lpstr>PowerPoint Presentation</vt:lpstr>
      <vt:lpstr>Kokie pluoštai naudojami megztiniuose, kelnėse ir kojinėse</vt:lpstr>
      <vt:lpstr>Natūralūs ir sintetiniai audiniai </vt:lpstr>
      <vt:lpstr>Natūralūs ir sintetiniai audiniai pateikti skritulinėje diagramoje</vt:lpstr>
      <vt:lpstr>Informacija pateikta stulpelinėje diagramoje </vt:lpstr>
      <vt:lpstr>Perdirbimo procesą imituojantis deginimo eksperimentas</vt:lpstr>
      <vt:lpstr>Tyrimo nuotraukos:</vt:lpstr>
      <vt:lpstr>PowerPoint Presentation</vt:lpstr>
      <vt:lpstr>Bendradarbiavome</vt:lpstr>
      <vt:lpstr>PowerPoint Presentation</vt:lpstr>
      <vt:lpstr>Išvados</vt:lpstr>
      <vt:lpstr>Mes savo darbą vertiname taip:</vt:lpstr>
      <vt:lpstr>Literatūros šaltiniai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Unesco paveldas pastatai</dc:title>
  <dc:creator>Vaida Stankevičienė</dc:creator>
  <cp:lastModifiedBy>Vilma Balandaitė</cp:lastModifiedBy>
  <cp:revision>73</cp:revision>
  <dcterms:created xsi:type="dcterms:W3CDTF">2023-11-05T16:26:01Z</dcterms:created>
  <dcterms:modified xsi:type="dcterms:W3CDTF">2024-06-18T04:55:38Z</dcterms:modified>
</cp:coreProperties>
</file>