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3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99" r:id="rId4"/>
    <p:sldId id="300" r:id="rId5"/>
    <p:sldId id="301" r:id="rId6"/>
    <p:sldId id="259" r:id="rId7"/>
    <p:sldId id="267" r:id="rId8"/>
    <p:sldId id="260" r:id="rId9"/>
    <p:sldId id="279" r:id="rId10"/>
    <p:sldId id="281" r:id="rId11"/>
    <p:sldId id="273" r:id="rId12"/>
    <p:sldId id="274" r:id="rId13"/>
    <p:sldId id="275" r:id="rId14"/>
    <p:sldId id="278" r:id="rId15"/>
    <p:sldId id="276" r:id="rId16"/>
    <p:sldId id="277" r:id="rId17"/>
    <p:sldId id="280" r:id="rId18"/>
    <p:sldId id="282" r:id="rId19"/>
    <p:sldId id="295" r:id="rId20"/>
    <p:sldId id="283" r:id="rId21"/>
    <p:sldId id="269" r:id="rId22"/>
    <p:sldId id="261" r:id="rId23"/>
    <p:sldId id="290" r:id="rId24"/>
    <p:sldId id="291" r:id="rId25"/>
    <p:sldId id="292" r:id="rId26"/>
    <p:sldId id="293" r:id="rId27"/>
    <p:sldId id="294" r:id="rId28"/>
    <p:sldId id="287" r:id="rId29"/>
    <p:sldId id="288" r:id="rId30"/>
    <p:sldId id="286" r:id="rId31"/>
    <p:sldId id="266" r:id="rId32"/>
    <p:sldId id="263" r:id="rId33"/>
    <p:sldId id="296" r:id="rId34"/>
    <p:sldId id="297" r:id="rId35"/>
    <p:sldId id="298" r:id="rId36"/>
    <p:sldId id="285" r:id="rId37"/>
    <p:sldId id="268" r:id="rId38"/>
    <p:sldId id="264" r:id="rId39"/>
    <p:sldId id="265" r:id="rId40"/>
    <p:sldId id="262" r:id="rId41"/>
    <p:sldId id="284" r:id="rId42"/>
    <p:sldId id="270" r:id="rId43"/>
    <p:sldId id="302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 stiliaus, be tinklelio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eminis stilius 1 – paryškinima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eminis stilius 1 – paryškinima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0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8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4D66B7-ED53-47F2-91B5-9659E5131C4F}" type="datetimeFigureOut">
              <a:rPr lang="lt-LT" smtClean="0"/>
              <a:t>2024-06-19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1E3BF-B4D1-42D1-937F-644E5EA81285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286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1E3BF-B4D1-42D1-937F-644E5EA81285}" type="slidenum">
              <a:rPr lang="lt-LT" smtClean="0"/>
              <a:t>23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87481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6/19/2024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6728008-751A-D1FE-C548-1264DD677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480" y="1361440"/>
            <a:ext cx="9672320" cy="2525240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Lietuvos apžvalgos bokštai 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BA2F0C1E-5E28-176F-DAC1-9634FAD8A1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480" y="4521200"/>
            <a:ext cx="9164320" cy="579120"/>
          </a:xfrm>
        </p:spPr>
        <p:txBody>
          <a:bodyPr>
            <a:normAutofit fontScale="70000" lnSpcReduction="20000"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Prezentaciją parengė : Dorotėja Markevičiūtė,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Junija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Fiodorovaitė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Austėja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Lenktytė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Milana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Proskuriakova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Mėta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Štėnaitė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Karolina Bartkevičiūtė ir Laimutė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Krauskauskienė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23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16C5100-F377-965C-D24E-4666911CA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" y="116840"/>
            <a:ext cx="5039360" cy="125476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Rubikių apžvalgos bokštas </a:t>
            </a:r>
            <a:endParaRPr lang="lt-LT" sz="7200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2CA61E5A-3994-B294-16DA-A710C583C6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2720" y="906780"/>
            <a:ext cx="4856480" cy="392176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Anykščių rajonas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Metai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- 2011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Aukštis- 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 m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Ką galime pamatyti užlipę 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pasidairyti po Rubikių ežerą, kuriame yra 16 salų. 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Rubikių apžvalgos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bokšto iki Kauno 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- 114 km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Dusyno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ežeras,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Bijeikių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iliakalnis</a:t>
            </a:r>
            <a:endParaRPr lang="lt-LT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18D1B14A-D565-CF81-C2BE-19F11EAE1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99" y="3429000"/>
            <a:ext cx="2435001" cy="602615"/>
          </a:xfrm>
          <a:prstGeom prst="rect">
            <a:avLst/>
          </a:prstGeom>
          <a:noFill/>
        </p:spPr>
      </p:pic>
      <p:pic>
        <p:nvPicPr>
          <p:cNvPr id="4098" name="Picture 2" descr="Bijeikių (Rubikių) apžvalgos bokštas – VILNIAUS VIRŠULIŠKIŲ MOKYKLA">
            <a:extLst>
              <a:ext uri="{FF2B5EF4-FFF2-40B4-BE49-F238E27FC236}">
                <a16:creationId xmlns:a16="http://schemas.microsoft.com/office/drawing/2014/main" id="{30EE9995-0678-F8C2-F1D5-F23B70AFB7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1" r="38266"/>
          <a:stretch/>
        </p:blipFill>
        <p:spPr bwMode="auto">
          <a:xfrm>
            <a:off x="6878322" y="0"/>
            <a:ext cx="41452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239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F0E5E8C-5DE7-FF3D-80A6-9623DD910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" y="132080"/>
            <a:ext cx="5090160" cy="150368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Baltųjų Lakajų apžvalgos bokštas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C79ACF1-6DE0-48F6-F38E-9177248F5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7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sp>
        <p:nvSpPr>
          <p:cNvPr id="7" name="Teksto vietos rezervavimo ženklas 3">
            <a:extLst>
              <a:ext uri="{FF2B5EF4-FFF2-40B4-BE49-F238E27FC236}">
                <a16:creationId xmlns:a16="http://schemas.microsoft.com/office/drawing/2014/main" id="{1F3EBD3B-B437-33F7-7E8C-1F6F4C8867B6}"/>
              </a:ext>
            </a:extLst>
          </p:cNvPr>
          <p:cNvSpPr txBox="1">
            <a:spLocks/>
          </p:cNvSpPr>
          <p:nvPr/>
        </p:nvSpPr>
        <p:spPr>
          <a:xfrm>
            <a:off x="477520" y="1767840"/>
            <a:ext cx="4244340" cy="4231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Font typeface="Franklin Gothic Book" panose="020B0503020102020204" pitchFamily="34" charset="0"/>
              <a:buNone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t-LT" dirty="0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87237F4-5DC3-D90E-7903-A4F099B18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00" y="1507191"/>
            <a:ext cx="5340350" cy="2367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Šniūrai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Molėtų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1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t-LT" sz="1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r>
              <a:rPr lang="lt-LT" sz="1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36 m 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Labanoro regioninio parko teritoriją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138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Labanoro regioninis parkas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aveikslėlis 4" descr="4 5 Stars Images – Browse 18,748 Stock Photos, Vectors, and ...">
            <a:extLst>
              <a:ext uri="{FF2B5EF4-FFF2-40B4-BE49-F238E27FC236}">
                <a16:creationId xmlns:a16="http://schemas.microsoft.com/office/drawing/2014/main" id="{E9701C06-22C6-5546-B993-9AA9C89C19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85" y="3642942"/>
            <a:ext cx="2477135" cy="72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">
            <a:extLst>
              <a:ext uri="{FF2B5EF4-FFF2-40B4-BE49-F238E27FC236}">
                <a16:creationId xmlns:a16="http://schemas.microsoft.com/office/drawing/2014/main" id="{2DB48E30-3873-FE82-2C47-C573AAC1C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240" y="103378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pic>
        <p:nvPicPr>
          <p:cNvPr id="3074" name="Picture 2" descr="Labanoro regioniniame parke atidarytas aukščiausias apžvalgos bokštas |  kl.lt">
            <a:extLst>
              <a:ext uri="{FF2B5EF4-FFF2-40B4-BE49-F238E27FC236}">
                <a16:creationId xmlns:a16="http://schemas.microsoft.com/office/drawing/2014/main" id="{D67876E8-AED1-D338-8ED8-06B9205B8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712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992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71EB47A-5724-286C-66DF-777CA697A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" y="81280"/>
            <a:ext cx="5171440" cy="119888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Lygumų apžvalgos bokštas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0156CD3E-7DF8-7607-CEB1-17500E4AD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4150" y="1056640"/>
            <a:ext cx="4224020" cy="450596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Švenčionių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- 15 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- 3 ežerus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Lygumų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- 174 km</a:t>
            </a:r>
          </a:p>
          <a:p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Vajuonių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ež</a:t>
            </a:r>
            <a:r>
              <a:rPr lang="lt-L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eras</a:t>
            </a:r>
            <a:endParaRPr lang="lt-L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aveikslėlis 4" descr="4 5 Stars Images – Browse 18,748 Stock Photos, Vectors, and Video | Adobe  Stock">
            <a:extLst>
              <a:ext uri="{FF2B5EF4-FFF2-40B4-BE49-F238E27FC236}">
                <a16:creationId xmlns:a16="http://schemas.microsoft.com/office/drawing/2014/main" id="{C711F69E-5317-E363-6EB5-B999F7E45D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30" y="3421552"/>
            <a:ext cx="2476805" cy="910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2" name="Picture 2" descr="Lygumų apžvalgos bokštas – Infosvencionys.lt">
            <a:extLst>
              <a:ext uri="{FF2B5EF4-FFF2-40B4-BE49-F238E27FC236}">
                <a16:creationId xmlns:a16="http://schemas.microsoft.com/office/drawing/2014/main" id="{F64E30FB-81A9-7FCA-71D3-12C5BF87BF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3" t="397" r="45590" b="1"/>
          <a:stretch/>
        </p:blipFill>
        <p:spPr bwMode="auto">
          <a:xfrm>
            <a:off x="6766562" y="0"/>
            <a:ext cx="4224020" cy="684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25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471259C-7EC4-7530-F30A-569A6032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121920"/>
            <a:ext cx="5171440" cy="1635760"/>
          </a:xfrm>
        </p:spPr>
        <p:txBody>
          <a:bodyPr/>
          <a:lstStyle/>
          <a:p>
            <a:r>
              <a:rPr lang="lt-LT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Vilkakalnio</a:t>
            </a:r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(Ignalinos) apžvalgos bokštas</a:t>
            </a: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B795E58-63AF-9989-6C96-EE3442F5C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1600" y="1310640"/>
            <a:ext cx="4478020" cy="450088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Ignalina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- 26 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Vilkakalnio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- 138 km</a:t>
            </a:r>
          </a:p>
          <a:p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Vilkakalnio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kalv</a:t>
            </a:r>
            <a:r>
              <a:rPr lang="lt-L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lt-LT" sz="1400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8885A21-E671-7E2B-0E93-FCF61DD0D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3596249"/>
            <a:ext cx="2819081" cy="494665"/>
          </a:xfrm>
          <a:prstGeom prst="rect">
            <a:avLst/>
          </a:prstGeom>
          <a:noFill/>
        </p:spPr>
      </p:pic>
      <p:pic>
        <p:nvPicPr>
          <p:cNvPr id="6146" name="Picture 2" descr="Mamukynas: Vilkakalnio kalva ir apžvalgos bokštas. Ignalina">
            <a:extLst>
              <a:ext uri="{FF2B5EF4-FFF2-40B4-BE49-F238E27FC236}">
                <a16:creationId xmlns:a16="http://schemas.microsoft.com/office/drawing/2014/main" id="{D456C496-6397-81FD-53FD-7BB51718E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4793" y="-26616"/>
            <a:ext cx="4582573" cy="688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00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6CFF9AB-0E6C-DAB3-5127-8FDB2F13A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80" y="152400"/>
            <a:ext cx="5161280" cy="121920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Kirkilų apžvalgos bokštas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D60C6CE7-F8EB-B456-AC00-A34D26DCE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3200" y="1016000"/>
            <a:ext cx="4886960" cy="379984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Kirkilai, Biržų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1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2015 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31,7 m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- 30 vandens pilnų smegduobių, vadinamų Kirkilų draustinio ežerėliais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Kirkilų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172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30 vandeniu užsipildžiusių smegduobių</a:t>
            </a:r>
          </a:p>
          <a:p>
            <a:endParaRPr lang="lt-LT" dirty="0"/>
          </a:p>
        </p:txBody>
      </p:sp>
      <p:pic>
        <p:nvPicPr>
          <p:cNvPr id="5" name="Paveikslėlis 4" descr="Five Yellow Stars Customer Product Rating Icon Fow Web Applications And  Websites Stock Illustration - Download Image Now - iStock">
            <a:extLst>
              <a:ext uri="{FF2B5EF4-FFF2-40B4-BE49-F238E27FC236}">
                <a16:creationId xmlns:a16="http://schemas.microsoft.com/office/drawing/2014/main" id="{69CA11EA-528F-52EA-C90B-4166C68D0A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14" y="3429000"/>
            <a:ext cx="2413306" cy="882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8" name="Picture 2" descr="Biržai ir Kirkilų apžvalgos bokštas">
            <a:extLst>
              <a:ext uri="{FF2B5EF4-FFF2-40B4-BE49-F238E27FC236}">
                <a16:creationId xmlns:a16="http://schemas.microsoft.com/office/drawing/2014/main" id="{4B5087A4-EC2F-6773-A258-60F0BC9C9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979" y="1371600"/>
            <a:ext cx="6666021" cy="3997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661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8C71AD4-450F-6C11-C23C-202269F85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" y="152400"/>
            <a:ext cx="5151120" cy="1798320"/>
          </a:xfrm>
        </p:spPr>
        <p:txBody>
          <a:bodyPr>
            <a:normAutofit/>
          </a:bodyPr>
          <a:lstStyle/>
          <a:p>
            <a:r>
              <a:rPr lang="lt-LT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Šiaulės</a:t>
            </a:r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žemės apžvalgos bokštas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5B091468-EEDE-FBE7-6EDE-655C00AE12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3360" y="1280160"/>
            <a:ext cx="4897120" cy="461772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Radviliškio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- 2016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21 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Kalvotą Tytuvėnų regioninio parko teritoriją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Šiaulės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žemės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- 101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Tytuvėnų regioninis parkas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aveikslėlis 5" descr="Five Yellow Stars Customer Product Rating Icon Fow Web Applications And  Websites Stock Illustration - Download Image Now - iStock">
            <a:extLst>
              <a:ext uri="{FF2B5EF4-FFF2-40B4-BE49-F238E27FC236}">
                <a16:creationId xmlns:a16="http://schemas.microsoft.com/office/drawing/2014/main" id="{99DF47D4-CB4A-2A9A-538E-91E4E43625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" y="3776981"/>
            <a:ext cx="1967050" cy="85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Šiaulių apžvalgos bokštas, Lietuva">
            <a:extLst>
              <a:ext uri="{FF2B5EF4-FFF2-40B4-BE49-F238E27FC236}">
                <a16:creationId xmlns:a16="http://schemas.microsoft.com/office/drawing/2014/main" id="{5F9A1FEA-584A-5674-33FD-9E9152AF4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962" y="0"/>
            <a:ext cx="3857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98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D048513-6E2C-96F4-8C66-1A840CD0B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080" y="111760"/>
            <a:ext cx="5090160" cy="108712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Skaistgirio apžvalgos bokštas</a:t>
            </a:r>
            <a:endParaRPr lang="lt-LT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C354E7F-479D-3A0C-CA99-92C62FD3F2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2080" y="1028700"/>
            <a:ext cx="4724400" cy="359664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Joniškis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10 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solidFill>
                  <a:srgbClr val="2928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Skaistgirio Uolyno kalno slėnį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Skaistgirio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186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i="0" dirty="0">
                <a:solidFill>
                  <a:srgbClr val="2928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Skaistgirio basų kojų takas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46A66ECB-5834-F6E0-1E36-9E04851F1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55" y="3178550"/>
            <a:ext cx="2025380" cy="500900"/>
          </a:xfrm>
          <a:prstGeom prst="rect">
            <a:avLst/>
          </a:prstGeom>
        </p:spPr>
      </p:pic>
      <p:pic>
        <p:nvPicPr>
          <p:cNvPr id="8194" name="Picture 2" descr="Nuotrauka">
            <a:extLst>
              <a:ext uri="{FF2B5EF4-FFF2-40B4-BE49-F238E27FC236}">
                <a16:creationId xmlns:a16="http://schemas.microsoft.com/office/drawing/2014/main" id="{9706BC66-0F36-66EB-1443-B7ED39ECE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81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622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F77B4F1-99D7-3906-E55A-6082F8082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" y="162560"/>
            <a:ext cx="5100320" cy="178816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Sartų ežero apžvalgos bokštas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aveikslėlis 7" descr="Five Yellow Stars Customer Product Rating Icon Fow Web Applications And  Websites Stock Illustration - Download Image Now - iStock">
            <a:extLst>
              <a:ext uri="{FF2B5EF4-FFF2-40B4-BE49-F238E27FC236}">
                <a16:creationId xmlns:a16="http://schemas.microsoft.com/office/drawing/2014/main" id="{9B627D6D-A0E7-29BB-BF5B-6C922404A1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3491983"/>
            <a:ext cx="1725295" cy="746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2" name="Picture 2" descr="Sartų ežero apžvalgos bokštas - lankytina vieta Rokiškio rajone | Turizmas  Lietuvoje">
            <a:extLst>
              <a:ext uri="{FF2B5EF4-FFF2-40B4-BE49-F238E27FC236}">
                <a16:creationId xmlns:a16="http://schemas.microsoft.com/office/drawing/2014/main" id="{AAA5D365-0DB1-7D43-2FF8-BD56CF242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562" y="0"/>
            <a:ext cx="38576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682B42-6C52-4A31-B423-FECE053DABA2}"/>
              </a:ext>
            </a:extLst>
          </p:cNvPr>
          <p:cNvSpPr txBox="1"/>
          <p:nvPr/>
        </p:nvSpPr>
        <p:spPr>
          <a:xfrm>
            <a:off x="161925" y="1247775"/>
            <a:ext cx="4723764" cy="2367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Baršėnai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Rokiškio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r>
              <a:rPr lang="lt-LT" sz="1400" b="0" i="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- 33 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Sartų ežerą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Sartų ežero apžvalgos bokšto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- 186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Sartų ežeras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6325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FA6A565-6F21-1AAA-07E6-373BD1CD5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0" y="121920"/>
            <a:ext cx="4968240" cy="112776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Didžiasalio (</a:t>
            </a:r>
            <a:r>
              <a:rPr lang="lt-LT" sz="3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Sirvėtos</a:t>
            </a:r>
            <a:r>
              <a:rPr lang="lt-LT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)apžvalgos bokštas</a:t>
            </a:r>
            <a:endParaRPr lang="lt-LT" sz="3200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44EB255C-7A75-AF76-07DA-F1AFD5463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" y="1249680"/>
            <a:ext cx="4897120" cy="347472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Ignalinos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- 2013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 m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Sirvėtos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regioninio parko gamtovaizdį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Didžiasalio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- 168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Sirvėtos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regioninis parkas</a:t>
            </a:r>
          </a:p>
          <a:p>
            <a:endParaRPr lang="lt-LT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8835BA70-662A-9212-C666-66EF14335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" y="3747769"/>
            <a:ext cx="2792095" cy="690989"/>
          </a:xfrm>
          <a:prstGeom prst="rect">
            <a:avLst/>
          </a:prstGeom>
          <a:noFill/>
        </p:spPr>
      </p:pic>
      <p:pic>
        <p:nvPicPr>
          <p:cNvPr id="11266" name="Picture 2" descr="Sirvėtos (Didžiasalio) apžvalgos bokštas &quot;Arka&quot; | pamatykLietuvoje.lt -  kelionių po Lietuvą portalas">
            <a:extLst>
              <a:ext uri="{FF2B5EF4-FFF2-40B4-BE49-F238E27FC236}">
                <a16:creationId xmlns:a16="http://schemas.microsoft.com/office/drawing/2014/main" id="{41FED570-D01B-9A79-3387-A9F8EE0019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1773"/>
          <a:stretch/>
        </p:blipFill>
        <p:spPr bwMode="auto">
          <a:xfrm>
            <a:off x="6056566" y="-45720"/>
            <a:ext cx="55284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36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E5E75D2-E7A9-EEFA-4CB0-C2021E7AA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" y="182880"/>
            <a:ext cx="4897120" cy="1259840"/>
          </a:xfrm>
        </p:spPr>
        <p:txBody>
          <a:bodyPr/>
          <a:lstStyle/>
          <a:p>
            <a:r>
              <a:rPr lang="lt-LT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Kamanų apžvalgos bokštas</a:t>
            </a:r>
            <a:r>
              <a:rPr lang="lt-L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5337EE7A-344E-0BB5-8F8D-569C357B01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9717" y="1173480"/>
            <a:ext cx="4376420" cy="416052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Latvaliai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Akmenės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- 1979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30 m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Kamanų pelkes su plynėmis ir salomis, aplinkui besidriekiančius miškus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Kamanų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199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Kamanų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mokomasis takas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  <p:pic>
        <p:nvPicPr>
          <p:cNvPr id="7" name="Paveikslėlis 6">
            <a:extLst>
              <a:ext uri="{FF2B5EF4-FFF2-40B4-BE49-F238E27FC236}">
                <a16:creationId xmlns:a16="http://schemas.microsoft.com/office/drawing/2014/main" id="{8901E81C-CE3E-2FBF-FD5E-95F0412015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37" y="3816667"/>
            <a:ext cx="1696033" cy="419735"/>
          </a:xfrm>
          <a:prstGeom prst="rect">
            <a:avLst/>
          </a:prstGeom>
          <a:noFill/>
        </p:spPr>
      </p:pic>
      <p:pic>
        <p:nvPicPr>
          <p:cNvPr id="1026" name="Picture 2" descr="Kamanų apžvalgos bokštas | pamatykLietuvoje.lt - kelionių po Lietuvą  portalas">
            <a:extLst>
              <a:ext uri="{FF2B5EF4-FFF2-40B4-BE49-F238E27FC236}">
                <a16:creationId xmlns:a16="http://schemas.microsoft.com/office/drawing/2014/main" id="{524257AE-2AF6-4DEA-2D21-681D14196DB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173" y="0"/>
            <a:ext cx="515982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79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346FF9A-4897-465E-A391-A2B014A9D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4160" y="203200"/>
            <a:ext cx="4693920" cy="1300480"/>
          </a:xfrm>
        </p:spPr>
        <p:txBody>
          <a:bodyPr>
            <a:normAutofit/>
          </a:bodyPr>
          <a:lstStyle/>
          <a:p>
            <a:pPr algn="ctr"/>
            <a:r>
              <a:rPr lang="lt-LT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Tikslas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F4CE7456-2CCC-7249-C114-925B02F28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2080" y="2001520"/>
            <a:ext cx="4917440" cy="4277360"/>
          </a:xfrm>
        </p:spPr>
        <p:txBody>
          <a:bodyPr>
            <a:norm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Paruo</a:t>
            </a:r>
            <a:r>
              <a:rPr lang="lt-LT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šti</a:t>
            </a:r>
            <a:r>
              <a:rPr lang="lt-L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ir palyginti Lietuvos apžvalgos bokštų turistinius maršrutus pagal Lietuvos geografinius regionus.</a:t>
            </a:r>
          </a:p>
        </p:txBody>
      </p:sp>
      <p:pic>
        <p:nvPicPr>
          <p:cNvPr id="1030" name="Picture 6" descr="Lankytinos vietos Lietuvoje: Lietuvos apžvalgos bokštai - Top">
            <a:extLst>
              <a:ext uri="{FF2B5EF4-FFF2-40B4-BE49-F238E27FC236}">
                <a16:creationId xmlns:a16="http://schemas.microsoft.com/office/drawing/2014/main" id="{10BDF43A-0980-6238-389E-7A5078021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440" y="0"/>
            <a:ext cx="3354742" cy="3369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Šauniausi apžvalgos bokštai Lietuvoje: įdomu, gražu ir nemokama! -  Makalius.lt">
            <a:extLst>
              <a:ext uri="{FF2B5EF4-FFF2-40B4-BE49-F238E27FC236}">
                <a16:creationId xmlns:a16="http://schemas.microsoft.com/office/drawing/2014/main" id="{74F85443-7215-A8D1-DF3F-ECBF95AFE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440" y="3369718"/>
            <a:ext cx="4565104" cy="209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oute 66 – 6 apžvalgos bokštai per 6 valandas - MadeinVilnius.lt - Vilniaus  naujienų dienoraštis">
            <a:extLst>
              <a:ext uri="{FF2B5EF4-FFF2-40B4-BE49-F238E27FC236}">
                <a16:creationId xmlns:a16="http://schemas.microsoft.com/office/drawing/2014/main" id="{3DAED1F3-A876-CB82-2460-D4301AF33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309" y="3277439"/>
            <a:ext cx="3427611" cy="22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pžvalgos bokštai Lietuvoje – keliauti gundanti naujovė">
            <a:extLst>
              <a:ext uri="{FF2B5EF4-FFF2-40B4-BE49-F238E27FC236}">
                <a16:creationId xmlns:a16="http://schemas.microsoft.com/office/drawing/2014/main" id="{3A2DBC70-8C93-ADF2-1B56-0B02854533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6" t="12418" r="23718" b="14323"/>
          <a:stretch/>
        </p:blipFill>
        <p:spPr bwMode="auto">
          <a:xfrm>
            <a:off x="8907182" y="1705179"/>
            <a:ext cx="1518870" cy="146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266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1D4ED0E-C7B2-A39C-09D5-785E55105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949" y="279400"/>
            <a:ext cx="10048240" cy="89916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šrutas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8574571-D5A8-598F-8FA1-3A022B36E3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24948" y="1747520"/>
            <a:ext cx="10728571" cy="483108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lt-LT" sz="2800" b="0" i="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Kaunas-&gt;Krekenavos regioninio parko apžvalgos bokštas (85.9km)-&gt;Anykščių šilelio medžių lajų tako apžvalgos bokštas (22.1km)-&gt;Rubikių apžvalgos bokštas (15km)-&gt;Mindūnų apžvalgos bokštas (1km)-&gt; Bičiulių apžvalgos bokštas (46km) -&gt; </a:t>
            </a:r>
            <a:r>
              <a:rPr lang="lt-LT" sz="2800" b="0" i="0" dirty="0" err="1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Vilkakalnio</a:t>
            </a:r>
            <a:r>
              <a:rPr lang="lt-LT" sz="2800" b="0" i="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apžvalgos bokštas (3km)-&gt; Kirkilų apžvalgos bokštas (5km) -&gt; </a:t>
            </a:r>
            <a:r>
              <a:rPr lang="lt-LT" sz="2800" b="0" i="0" dirty="0" err="1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Baršėnų</a:t>
            </a:r>
            <a:r>
              <a:rPr lang="lt-LT" sz="2800" b="0" i="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apžvalgos bokštas (11km) -&gt;Kamanų apžvalgos bokštas (9km) -&gt; Kaunas (87.8km)</a:t>
            </a:r>
            <a:endParaRPr lang="lt-L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40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4B9ED73-8368-06A7-30C2-13EEBAEAEF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Žemaitija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7CE28953-F382-633D-630E-2939E9C8FE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1238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03B08CE-8D01-C872-CBFC-002A9F15D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" y="182880"/>
            <a:ext cx="4968240" cy="1727200"/>
          </a:xfrm>
        </p:spPr>
        <p:txBody>
          <a:bodyPr>
            <a:normAutofit/>
          </a:bodyPr>
          <a:lstStyle/>
          <a:p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Tytuvėnų apžvalgos bokštas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BA0B7D7D-CCBA-CF14-79B6-5C1B63C04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3200" y="2153920"/>
            <a:ext cx="4886960" cy="36576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sz="2000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00F0B764-1C23-BAC1-0342-707B961C00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4088654"/>
            <a:ext cx="1501140" cy="373602"/>
          </a:xfrm>
          <a:prstGeom prst="rect">
            <a:avLst/>
          </a:prstGeom>
          <a:noFill/>
        </p:spPr>
      </p:pic>
      <p:pic>
        <p:nvPicPr>
          <p:cNvPr id="10242" name="Picture 2" descr="Tytuvėnų apžvalgos bokštas – Vikipedija">
            <a:extLst>
              <a:ext uri="{FF2B5EF4-FFF2-40B4-BE49-F238E27FC236}">
                <a16:creationId xmlns:a16="http://schemas.microsoft.com/office/drawing/2014/main" id="{5267A318-E15D-B978-E52D-38FB471ED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09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91DA86-C2BC-4D57-A3CC-8D4B907DA9C5}"/>
              </a:ext>
            </a:extLst>
          </p:cNvPr>
          <p:cNvSpPr txBox="1"/>
          <p:nvPr/>
        </p:nvSpPr>
        <p:spPr>
          <a:xfrm>
            <a:off x="203200" y="1202635"/>
            <a:ext cx="4422140" cy="2828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Tytuvėnai, Kelmės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- 2007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 m</a:t>
            </a:r>
            <a:endParaRPr lang="lt-LT" sz="1400" dirty="0">
              <a:solidFill>
                <a:schemeClr val="tx2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Pašakarnio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tvenkinį, dvaro parką,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Gomertos</a:t>
            </a:r>
            <a:r>
              <a:rPr lang="lt-L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kraštovaizdžio draustinio miškus, Šiluvos koplyčia ir bažnyčia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Tytuvėnų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- 107 km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Šiluvos koplyčia ir bažnyčia</a:t>
            </a: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3928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727A3F0-5CE2-DB06-E1BA-45D8B4937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46379"/>
            <a:ext cx="5006340" cy="1450337"/>
          </a:xfrm>
        </p:spPr>
        <p:txBody>
          <a:bodyPr>
            <a:normAutofit fontScale="90000"/>
          </a:bodyPr>
          <a:lstStyle/>
          <a:p>
            <a:r>
              <a:rPr lang="lt-LT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Jurakalnio</a:t>
            </a:r>
            <a:r>
              <a:rPr lang="lt-LT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bokštas</a:t>
            </a:r>
            <a:r>
              <a:rPr lang="lt-L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b="1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9D803032-8C3F-462C-1D61-53994C2C94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3525" y="1628775"/>
            <a:ext cx="4060825" cy="4067175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Papilė</a:t>
            </a:r>
            <a:endParaRPr lang="lt-LT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14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2012 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 m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Ventos kraštovaizdžio draustinį, Papilės miestelį,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Daubiškio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dvarą, Ventos upės vingius ir </a:t>
            </a:r>
            <a:r>
              <a:rPr lang="lt-L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apilės piliakalnius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Jurakalnio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180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Papilės piliakalnis ir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Jurakalnio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geologinė atodanga</a:t>
            </a:r>
          </a:p>
          <a:p>
            <a:endParaRPr lang="lt-LT" dirty="0"/>
          </a:p>
        </p:txBody>
      </p:sp>
      <p:pic>
        <p:nvPicPr>
          <p:cNvPr id="12292" name="Paveikslėlis 2">
            <a:extLst>
              <a:ext uri="{FF2B5EF4-FFF2-40B4-BE49-F238E27FC236}">
                <a16:creationId xmlns:a16="http://schemas.microsoft.com/office/drawing/2014/main" id="{0C32633A-23A8-2B26-3096-3FD60FD6A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37" y="4962525"/>
            <a:ext cx="2169968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F2D972BD-25AB-D192-BD54-AE1278F8E9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36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pic>
        <p:nvPicPr>
          <p:cNvPr id="8194" name="Picture 2" descr="Jurakalnio apžvalgos bokštas | pamatykLietuvoje.lt - kelionių po Lietuvą  portalas">
            <a:extLst>
              <a:ext uri="{FF2B5EF4-FFF2-40B4-BE49-F238E27FC236}">
                <a16:creationId xmlns:a16="http://schemas.microsoft.com/office/drawing/2014/main" id="{854C2BC1-CCF9-1E1E-2480-967B8A3FDD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t="3655" r="40667"/>
          <a:stretch/>
        </p:blipFill>
        <p:spPr bwMode="auto">
          <a:xfrm>
            <a:off x="7205982" y="-14920"/>
            <a:ext cx="3238498" cy="686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52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4BC5BF7-DFB3-0955-8B1B-BE4DE836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" y="19050"/>
            <a:ext cx="5209540" cy="201676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Ventos ir </a:t>
            </a:r>
            <a:r>
              <a:rPr lang="lt-LT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Virvytės</a:t>
            </a:r>
            <a:r>
              <a:rPr lang="lt-LT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santakos apžvalgos</a:t>
            </a:r>
            <a:r>
              <a:rPr lang="lt-L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lt-LT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bokštas</a:t>
            </a:r>
            <a:r>
              <a:rPr lang="lt-L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06A33EAA-D6EB-D9F1-4C6F-6867E66D4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1450" y="2035810"/>
            <a:ext cx="5049520" cy="383032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iekšniai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- 2008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- 12m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Ventos ir Virvytės upių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santaką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Ventos ir Virvytės santakos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- 201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Ventos ir Virvytės upės</a:t>
            </a:r>
          </a:p>
          <a:p>
            <a:endParaRPr lang="lt-LT" dirty="0"/>
          </a:p>
        </p:txBody>
      </p:sp>
      <p:pic>
        <p:nvPicPr>
          <p:cNvPr id="5" name="Paveikslėlis 4" descr="4 5 Stars Images – Browse 18,748 Stock Photos, Vectors, and ...">
            <a:extLst>
              <a:ext uri="{FF2B5EF4-FFF2-40B4-BE49-F238E27FC236}">
                <a16:creationId xmlns:a16="http://schemas.microsoft.com/office/drawing/2014/main" id="{C8DDDA1C-789D-03AA-6C26-88C548605F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4822191"/>
            <a:ext cx="2447925" cy="717069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0" name="Picture 2" descr="Arčiau dangaus - Apžvalgos bokštai - Ventos ir Virvytės santakos apžvalgos  bokštas - tai bokštas Ventos regioniniame parke, kur Virvytė įteka į Ventą.  Kad būtų gražiau, ir kad norintys sužinotų, iš kur">
            <a:extLst>
              <a:ext uri="{FF2B5EF4-FFF2-40B4-BE49-F238E27FC236}">
                <a16:creationId xmlns:a16="http://schemas.microsoft.com/office/drawing/2014/main" id="{26452CC5-DE05-14F8-4C68-894B85B67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362" y="-21512"/>
            <a:ext cx="4592318" cy="6901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28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C23C28C-D695-196C-CFF1-4F232596E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" y="223520"/>
            <a:ext cx="5059680" cy="1859280"/>
          </a:xfrm>
        </p:spPr>
        <p:txBody>
          <a:bodyPr>
            <a:normAutofit/>
          </a:bodyPr>
          <a:lstStyle/>
          <a:p>
            <a:r>
              <a:rPr lang="lt-LT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Jogaudų</a:t>
            </a: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apžvalgos bokštas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926E6166-B25F-EADB-5F86-29B08BE1B9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7650" y="1100856"/>
            <a:ext cx="4274820" cy="3703320"/>
          </a:xfrm>
          <a:noFill/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Jogaudai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1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2007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 m</a:t>
            </a:r>
            <a:endParaRPr lang="lt-LT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Luokos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ežerą,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Jogaudų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karjerą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Jogaudų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- 204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Luokos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ežeras,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Jogaudų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karjeras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t-LT" dirty="0"/>
              <a:t> </a:t>
            </a:r>
          </a:p>
          <a:p>
            <a:endParaRPr lang="lt-LT" dirty="0"/>
          </a:p>
          <a:p>
            <a:endParaRPr lang="lt-LT" dirty="0"/>
          </a:p>
        </p:txBody>
      </p:sp>
      <p:pic>
        <p:nvPicPr>
          <p:cNvPr id="6148" name="Picture 4" descr="Jogaudų apžvalgos bokštas - Nesėdėk namuose">
            <a:extLst>
              <a:ext uri="{FF2B5EF4-FFF2-40B4-BE49-F238E27FC236}">
                <a16:creationId xmlns:a16="http://schemas.microsoft.com/office/drawing/2014/main" id="{E9109C37-217A-7A56-D1EB-DB502A7033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2" r="28166"/>
          <a:stretch/>
        </p:blipFill>
        <p:spPr bwMode="auto">
          <a:xfrm>
            <a:off x="5679439" y="5080"/>
            <a:ext cx="64008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C150948E-9FC2-4392-FB2C-1D063A72F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3567430"/>
            <a:ext cx="1142482" cy="282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233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A353277-73A5-C514-D2D1-698EA2C6F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40" y="304800"/>
            <a:ext cx="5019040" cy="2042160"/>
          </a:xfrm>
        </p:spPr>
        <p:txBody>
          <a:bodyPr>
            <a:normAutofit/>
          </a:bodyPr>
          <a:lstStyle/>
          <a:p>
            <a:r>
              <a:rPr lang="lt-LT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Siberijos apžvalgos bokštas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53EB64DE-6F36-D27A-4096-FEA956340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03200" y="1116330"/>
            <a:ext cx="4897120" cy="301143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Vieta-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Plungės raj.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Metai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- 2013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15 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Platelių ežerą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Siberijos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211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Siberijos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pelkė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  <p:pic>
        <p:nvPicPr>
          <p:cNvPr id="5124" name="Picture 4" descr="Siberijos apžvalgos bokštas - Žemaitijos parkas">
            <a:extLst>
              <a:ext uri="{FF2B5EF4-FFF2-40B4-BE49-F238E27FC236}">
                <a16:creationId xmlns:a16="http://schemas.microsoft.com/office/drawing/2014/main" id="{08C47727-3495-5E57-F80F-CD0474679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8EEDFC31-8652-27B5-9621-632EC97398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3271520"/>
            <a:ext cx="1265515" cy="3149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622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91E1B25-0A7E-3A43-3964-0AB597ED1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20" y="238760"/>
            <a:ext cx="5077460" cy="1143000"/>
          </a:xfrm>
        </p:spPr>
        <p:txBody>
          <a:bodyPr>
            <a:normAutofit/>
          </a:bodyPr>
          <a:lstStyle/>
          <a:p>
            <a:r>
              <a:rPr lang="lt-LT" sz="3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Kalnalio</a:t>
            </a:r>
            <a:r>
              <a:rPr lang="lt-LT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apžvalgos bokštas</a:t>
            </a:r>
            <a:r>
              <a:rPr lang="lt-L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CEE91D04-D832-FA42-FFA0-5207154EE6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3520" y="1113155"/>
            <a:ext cx="4978400" cy="377952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Kretingos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-2006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 m</a:t>
            </a:r>
            <a:endParaRPr lang="lt-LT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Salantų regioninį parką, Salantų bažnyčia.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Kalnalio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- 233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Imbarės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piliakalnis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dirty="0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F6587AB7-0B8B-D25F-268C-9CBD2E12A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" y="3522980"/>
            <a:ext cx="2024463" cy="501015"/>
          </a:xfrm>
          <a:prstGeom prst="rect">
            <a:avLst/>
          </a:prstGeom>
          <a:noFill/>
        </p:spPr>
      </p:pic>
      <p:pic>
        <p:nvPicPr>
          <p:cNvPr id="3076" name="Picture 4" descr="Kalnalio apžvalgos bokštas | TripHandbook">
            <a:extLst>
              <a:ext uri="{FF2B5EF4-FFF2-40B4-BE49-F238E27FC236}">
                <a16:creationId xmlns:a16="http://schemas.microsoft.com/office/drawing/2014/main" id="{09CEF334-EC1B-2C9B-E2F8-B4F0BA88E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488" y="0"/>
            <a:ext cx="47958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19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8EC331B-9B87-1415-90BA-EBBE7A035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" y="223520"/>
            <a:ext cx="5059680" cy="1391920"/>
          </a:xfrm>
        </p:spPr>
        <p:txBody>
          <a:bodyPr>
            <a:normAutofit/>
          </a:bodyPr>
          <a:lstStyle/>
          <a:p>
            <a:r>
              <a:rPr lang="lt-LT" sz="32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Aukštagirės</a:t>
            </a:r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bokštas</a:t>
            </a:r>
            <a:r>
              <a:rPr lang="lt-L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sz="3200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C8F0B268-9AE4-8BB6-CB8E-460AA9DE0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2090" y="1615440"/>
            <a:ext cx="4376420" cy="398780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Šilalės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- 2017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solidFill>
                  <a:srgbClr val="12121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 m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Žemaitijos kraštovaizdį ir tolumoje esantį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Bilionų</a:t>
            </a:r>
            <a:r>
              <a:rPr lang="lt-L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kaimą.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Aukštagirės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- 139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Medvėgalio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piliakalnis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  <p:pic>
        <p:nvPicPr>
          <p:cNvPr id="4098" name="Picture 2" descr="Aukštagirės apžvalgos bokštas | pamatykLietuvoje.lt - kelionių po Lietuvą  portalas">
            <a:extLst>
              <a:ext uri="{FF2B5EF4-FFF2-40B4-BE49-F238E27FC236}">
                <a16:creationId xmlns:a16="http://schemas.microsoft.com/office/drawing/2014/main" id="{9624FCEC-B367-4CED-430F-0CE9E8ADC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7" r="5710"/>
          <a:stretch/>
        </p:blipFill>
        <p:spPr bwMode="auto">
          <a:xfrm>
            <a:off x="5506720" y="522794"/>
            <a:ext cx="6685280" cy="590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aveikslėlis 4" descr="4 5 Stars Images – Browse 18,748 Stock Photos, Vectors, and ...">
            <a:extLst>
              <a:ext uri="{FF2B5EF4-FFF2-40B4-BE49-F238E27FC236}">
                <a16:creationId xmlns:a16="http://schemas.microsoft.com/office/drawing/2014/main" id="{DB4F288F-1FF1-431C-8E9B-3EB6F68E85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0" y="3940888"/>
            <a:ext cx="2009775" cy="5887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9797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A52B194-3BED-F375-F73F-43DF83D16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67" y="259082"/>
            <a:ext cx="5118100" cy="1285236"/>
          </a:xfrm>
        </p:spPr>
        <p:txBody>
          <a:bodyPr>
            <a:normAutofit fontScale="90000"/>
          </a:bodyPr>
          <a:lstStyle/>
          <a:p>
            <a:r>
              <a:rPr lang="lt-LT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Vilkyškių apžvalgos bokštas</a:t>
            </a:r>
            <a:r>
              <a:rPr lang="lt-L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6B0D6BEC-700C-5729-25ED-159C4C7B69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867" y="1003301"/>
            <a:ext cx="5118100" cy="3926839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Vilkyškiai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- 2013-14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- 10m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Vilkyškių miestelio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panoramą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Vilkyškių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- 129km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Rambyno regioninis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parkas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lt-LT" dirty="0"/>
          </a:p>
        </p:txBody>
      </p:sp>
      <p:pic>
        <p:nvPicPr>
          <p:cNvPr id="14337" name="Paveikslėlis 10" descr="4 5 Stars Images – Browse 18,748 Stock Photos, Vectors, and ...">
            <a:extLst>
              <a:ext uri="{FF2B5EF4-FFF2-40B4-BE49-F238E27FC236}">
                <a16:creationId xmlns:a16="http://schemas.microsoft.com/office/drawing/2014/main" id="{C1154364-7437-CDDF-9C3D-535641EFF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7" y="3878325"/>
            <a:ext cx="2226843" cy="779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97677CF6-DABA-B9D2-A9CF-7DCE09F3C1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pic>
        <p:nvPicPr>
          <p:cNvPr id="2050" name="Picture 2" descr="Vilkyškių apžvalgos bokštas | pamatykLietuvoje.lt - kelionių po Lietuvą  portalas">
            <a:extLst>
              <a:ext uri="{FF2B5EF4-FFF2-40B4-BE49-F238E27FC236}">
                <a16:creationId xmlns:a16="http://schemas.microsoft.com/office/drawing/2014/main" id="{AD27B342-DD9E-8732-3C5F-CAFA4B218327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34" r="22567"/>
          <a:stretch/>
        </p:blipFill>
        <p:spPr bwMode="auto">
          <a:xfrm>
            <a:off x="6595112" y="0"/>
            <a:ext cx="4428488" cy="683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52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4EAF4A7-6F73-3C16-1062-8845CA5AA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t-LT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Darbo uždaviniai 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EF3F111-D8BE-8A41-78DF-CEA2F8665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l">
              <a:buFont typeface="+mj-lt"/>
              <a:buAutoNum type="arabicPeriod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Sudaryti apžvalgos bokštų lankymo maršrutus pagal Lietuvos etnografinius regionus. </a:t>
            </a:r>
          </a:p>
          <a:p>
            <a:pPr marL="457200" indent="-457200" algn="l">
              <a:buFont typeface="+mj-lt"/>
              <a:buAutoNum type="arabicPeriod"/>
            </a:pPr>
            <a:r>
              <a:rPr lang="lt-L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Apskaičiuoti ir palyginti maršrutų ekonominę vertę. </a:t>
            </a:r>
            <a:endParaRPr lang="lt-LT" sz="2400" dirty="0">
              <a:solidFill>
                <a:srgbClr val="000000"/>
              </a:solidFill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t-LT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lt-LT" dirty="0">
              <a:solidFill>
                <a:srgbClr val="000000"/>
              </a:solidFill>
              <a:highlight>
                <a:srgbClr val="FFFFFF"/>
              </a:highlight>
              <a:latin typeface="Open Sans" panose="020B0606030504020204" pitchFamily="34" charset="0"/>
            </a:endParaRP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0236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0EE4589-6EF6-330B-FB42-858F23F84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172720"/>
            <a:ext cx="10952480" cy="1076960"/>
          </a:xfrm>
        </p:spPr>
        <p:txBody>
          <a:bodyPr>
            <a:norm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Maršrutas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D5245C3E-FDF4-80EE-F949-F8550443B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0" y="2286000"/>
            <a:ext cx="10657840" cy="36068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Kaunas - Tytuv</a:t>
            </a:r>
            <a:r>
              <a:rPr lang="lt-LT" sz="3200" dirty="0">
                <a:solidFill>
                  <a:srgbClr val="050505"/>
                </a:solidFill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ė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nų apžvalgos bokštas (107km) - </a:t>
            </a:r>
            <a:r>
              <a:rPr lang="lt-LT" sz="3200" dirty="0" err="1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Jurakalnio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bokštas (180 km) - Ventos ir Virvytės santakos apžvalgos bokštas (28,1km) - </a:t>
            </a:r>
            <a:r>
              <a:rPr lang="lt-LT" sz="3200" dirty="0" err="1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Jogaudų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bokštas ( 57,1km) - Siberijos apžvalgos bokštas(13,3km) -</a:t>
            </a:r>
            <a:r>
              <a:rPr lang="lt-LT" sz="3200" dirty="0" err="1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Kalnalio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bokštas ( 24,6km ) - </a:t>
            </a:r>
            <a:r>
              <a:rPr lang="lt-LT" sz="3200" dirty="0" err="1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Aukštagirės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bokštas ( 88km) - Vilkyškių apžvalgos bokštas ( 80,9km) – Kaunas ( 131km) </a:t>
            </a:r>
            <a:endParaRPr lang="lt-LT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63328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B0094BC-8D20-8CC9-792A-3369A2D8282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Dzūkija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606CC9F3-3DC6-1EEC-4B10-E3EA009F2E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1117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4D12B31-5214-FEEF-6454-C91A1C4D3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" y="213360"/>
            <a:ext cx="5008880" cy="167640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Metelių apžvalgos bokštas</a:t>
            </a:r>
            <a:endParaRPr lang="lt-LT" sz="3200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D1AE707B-A562-FB94-E257-30650FD4A9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9870" y="1318260"/>
            <a:ext cx="4772660" cy="3260352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Lazdijų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 m</a:t>
            </a:r>
            <a:endParaRPr lang="lt-LT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Dusios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ir Metelio ežerus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Metelių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- 86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Dusios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ir Metelio ežerai</a:t>
            </a:r>
          </a:p>
          <a:p>
            <a:endParaRPr lang="lt-LT" dirty="0"/>
          </a:p>
        </p:txBody>
      </p:sp>
      <p:pic>
        <p:nvPicPr>
          <p:cNvPr id="11266" name="Picture 2" descr="Nuotrauka">
            <a:extLst>
              <a:ext uri="{FF2B5EF4-FFF2-40B4-BE49-F238E27FC236}">
                <a16:creationId xmlns:a16="http://schemas.microsoft.com/office/drawing/2014/main" id="{8F113521-A16A-3C47-90D8-F08984E5AF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9" t="1" r="22445" b="1"/>
          <a:stretch/>
        </p:blipFill>
        <p:spPr bwMode="auto">
          <a:xfrm>
            <a:off x="6685280" y="0"/>
            <a:ext cx="4368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A9E7CCD-8707-1687-4156-1A50CFB98B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3606800"/>
            <a:ext cx="1134110" cy="2806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62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C29BD8F-814D-B84C-5714-C684B5787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20" y="335280"/>
            <a:ext cx="5029200" cy="2032000"/>
          </a:xfrm>
        </p:spPr>
        <p:txBody>
          <a:bodyPr/>
          <a:lstStyle/>
          <a:p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Veisiejų (</a:t>
            </a:r>
            <a:r>
              <a:rPr lang="lt-LT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Snaigyno</a:t>
            </a: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apžvalgos bokštas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5F193585-9AFF-D526-B003-6AF41B3D9C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427" y="1638300"/>
            <a:ext cx="5137785" cy="366268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Kailiniai, Lazdijų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- 2014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- 15 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Panoramą į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Snaigyno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ežerą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Veisiejų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101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b="0" i="0" dirty="0">
                <a:solidFill>
                  <a:srgbClr val="12121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Veisiejų regioninis parkas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Nuotrauka">
            <a:extLst>
              <a:ext uri="{FF2B5EF4-FFF2-40B4-BE49-F238E27FC236}">
                <a16:creationId xmlns:a16="http://schemas.microsoft.com/office/drawing/2014/main" id="{0B65569B-208A-E9F1-296B-5392C46EE7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2" t="1384" r="30411" b="-1384"/>
          <a:stretch/>
        </p:blipFill>
        <p:spPr bwMode="auto">
          <a:xfrm>
            <a:off x="6096000" y="0"/>
            <a:ext cx="5428029" cy="693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BD798C41-C35F-0174-BF5E-B2A915FB9A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56" y="3845561"/>
            <a:ext cx="1134110" cy="2806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561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D7A1F35-F225-D91C-BE99-F90165206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167640"/>
            <a:ext cx="5016500" cy="1965960"/>
          </a:xfrm>
        </p:spPr>
        <p:txBody>
          <a:bodyPr/>
          <a:lstStyle/>
          <a:p>
            <a:r>
              <a:rPr lang="lt-LT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Merkinės apžvalgos bokštas</a:t>
            </a:r>
            <a:endParaRPr lang="lt-LT" sz="3200" dirty="0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0204CFF5-C49A-6704-B979-B6B4287D7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1600" y="1077595"/>
            <a:ext cx="5179060" cy="3554731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Merkinė, Varėnos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- 2015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- 26 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solidFill>
                  <a:srgbClr val="12121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Nemuno ir Merkio santaką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Merkinės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- 96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b="0" i="0" dirty="0">
                <a:solidFill>
                  <a:srgbClr val="12121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Nemuno kraštovaizdžio draustinis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lt-LT" dirty="0"/>
          </a:p>
        </p:txBody>
      </p:sp>
      <p:pic>
        <p:nvPicPr>
          <p:cNvPr id="13314" name="Picture 2" descr="Merkinės apžvalgos bokštas (26 m) - PrieEžero.LT">
            <a:extLst>
              <a:ext uri="{FF2B5EF4-FFF2-40B4-BE49-F238E27FC236}">
                <a16:creationId xmlns:a16="http://schemas.microsoft.com/office/drawing/2014/main" id="{1177AA5B-ABDC-0D31-9949-28FF2D4C6D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60" t="1462" r="13598" b="-1462"/>
          <a:stretch/>
        </p:blipFill>
        <p:spPr bwMode="auto">
          <a:xfrm>
            <a:off x="5689599" y="0"/>
            <a:ext cx="6295253" cy="6989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aveikslėlis 4" descr="Five Yellow Stars Customer Product Rating Icon Fow Web Applications And  Websites Stock Illustration - Download Image Now - iStock">
            <a:extLst>
              <a:ext uri="{FF2B5EF4-FFF2-40B4-BE49-F238E27FC236}">
                <a16:creationId xmlns:a16="http://schemas.microsoft.com/office/drawing/2014/main" id="{E7448297-E7A3-0C3D-6424-848C30E0AD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48" y="3494878"/>
            <a:ext cx="1376937" cy="5956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027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125DC32-2A1F-CA59-0A82-9CFDFF7D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335280"/>
            <a:ext cx="4978400" cy="2021840"/>
          </a:xfrm>
        </p:spPr>
        <p:txBody>
          <a:bodyPr/>
          <a:lstStyle/>
          <a:p>
            <a:r>
              <a:rPr lang="lt-LT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Puvočių</a:t>
            </a: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apžvalg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lt-LT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bokštas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3C842996-2687-5018-2EE8-D961EDAE1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2880" y="1203711"/>
            <a:ext cx="4978400" cy="382524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Puvočiai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Varėnos raj.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- 2006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1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30m</a:t>
            </a:r>
            <a:endParaRPr lang="lt-LT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Nemuno kraštovaizdžio draustiną, Nemuno ir Merkio santaką,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Pastraujo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salą, Merkinės tiltą ir dalį Merkinės senamiesčio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Puvočių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- 70 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Puvočių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kaimas</a:t>
            </a:r>
          </a:p>
          <a:p>
            <a:endParaRPr lang="lt-LT" dirty="0"/>
          </a:p>
        </p:txBody>
      </p:sp>
      <p:pic>
        <p:nvPicPr>
          <p:cNvPr id="14338" name="Picture 2" descr="10 neįprastų apžvalgos bokštų Lietuvoje | We love Lithuania">
            <a:extLst>
              <a:ext uri="{FF2B5EF4-FFF2-40B4-BE49-F238E27FC236}">
                <a16:creationId xmlns:a16="http://schemas.microsoft.com/office/drawing/2014/main" id="{A06C5F7A-9EF7-D683-8B4C-E4876F25C3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553" y="1270"/>
            <a:ext cx="5142547" cy="6856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2193441D-7B74-D802-9590-D92E08858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3879215"/>
            <a:ext cx="1363027" cy="3373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040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B9E06C1-0043-C1A9-AD4D-79964DED4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560" y="233680"/>
            <a:ext cx="9794240" cy="144272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šrutas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4FD4D01-8916-75F4-8380-368361F5BE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6320" y="2245360"/>
            <a:ext cx="10668000" cy="284988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lt-LT" sz="3200" dirty="0" err="1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aunas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-&gt; Metelių apžvalgos bokštas (83 km) -&gt; </a:t>
            </a:r>
            <a:r>
              <a:rPr lang="lt-LT" sz="3200" dirty="0">
                <a:solidFill>
                  <a:srgbClr val="050505"/>
                </a:solidFill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isiejų apžvalgos bokštas (34 km) -&gt; </a:t>
            </a:r>
            <a:r>
              <a:rPr lang="lt-LT" sz="3200" dirty="0">
                <a:solidFill>
                  <a:srgbClr val="050505"/>
                </a:solidFill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erkinės apžvalgos bokštas (34 km) -&gt; </a:t>
            </a:r>
            <a:r>
              <a:rPr lang="lt-LT" sz="3200" dirty="0">
                <a:solidFill>
                  <a:srgbClr val="050505"/>
                </a:solidFill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uvočių apžvalgos bokštas (15 km) -&gt; Kaunas (115 km) </a:t>
            </a:r>
            <a:endParaRPr lang="lt-LT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4236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7F2290B-AF76-05CA-B07D-63AA5A85DA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Suvalkija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B602F851-8BE6-921C-CDEF-AB3286C323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4166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C171173-C583-375A-F8D5-7C5E96E30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" y="2773680"/>
            <a:ext cx="5100320" cy="2032000"/>
          </a:xfrm>
        </p:spPr>
        <p:txBody>
          <a:bodyPr>
            <a:normAutofit/>
          </a:bodyPr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Nėra apžvalgos bokštų</a:t>
            </a:r>
            <a:r>
              <a:rPr lang="lt-LT" dirty="0"/>
              <a:t/>
            </a:r>
            <a:br>
              <a:rPr lang="lt-LT" dirty="0"/>
            </a:br>
            <a:endParaRPr lang="lt-LT" dirty="0"/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03BFEFEC-7171-31EC-F506-56C810DB11A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118314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6B9043D0-8B35-CC9B-0F26-4AB8959C9D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Mažoji Lietuva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30899860-5851-838E-D4E5-2D5EAB3824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856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673" y="258618"/>
            <a:ext cx="5006109" cy="1551709"/>
          </a:xfrm>
        </p:spPr>
        <p:txBody>
          <a:bodyPr/>
          <a:lstStyle/>
          <a:p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en-GB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 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turizmas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1810327"/>
            <a:ext cx="4932218" cy="3232727"/>
          </a:xfrm>
        </p:spPr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Turizmo , kaip reiškinio pavadinimas kilo iš prancūzų kalbos žodžio „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tour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“, reiškiančio kelionę, kai sugrįžtama į išvykimo vietą.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Pasaulio turizmo organizacija turistu laikydavo kiekvieną keliautoją, kuris pervažiavo ar perėjo valstybės sieną ir ne mažiau kaip 24 valandas praleido kitoje šalyje.</a:t>
            </a:r>
          </a:p>
          <a:p>
            <a:endParaRPr lang="lt-LT" dirty="0"/>
          </a:p>
        </p:txBody>
      </p:sp>
      <p:pic>
        <p:nvPicPr>
          <p:cNvPr id="1026" name="Picture 2" descr="Pasaulio turizmas: Turizma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964" y="3621390"/>
            <a:ext cx="3509818" cy="317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urizmas - Anglija.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903" y="3114407"/>
            <a:ext cx="6670097" cy="374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Turizmas - Makalius.l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3" r="10054"/>
          <a:stretch/>
        </p:blipFill>
        <p:spPr bwMode="auto">
          <a:xfrm>
            <a:off x="5521903" y="0"/>
            <a:ext cx="6670097" cy="327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14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83BB3A6-4111-E784-FE4C-B98C694F8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" y="233680"/>
            <a:ext cx="5182870" cy="1076956"/>
          </a:xfrm>
        </p:spPr>
        <p:txBody>
          <a:bodyPr>
            <a:normAutofit fontScale="90000"/>
          </a:bodyPr>
          <a:lstStyle/>
          <a:p>
            <a:r>
              <a:rPr lang="lt-LT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Nidos apžvalgos bokštas</a:t>
            </a:r>
            <a:r>
              <a:rPr lang="lt-LT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11AC17E1-DDD0-5F7D-7044-C80E45CDF7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84150" y="1105535"/>
            <a:ext cx="5100320" cy="4165600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Nida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- 2016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- 10m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Baltijos jūrą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</a:t>
            </a:r>
            <a:r>
              <a:rPr lang="lt-L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Nidos</a:t>
            </a: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dirty="0">
                <a:solidFill>
                  <a:srgbClr val="050505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261 km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Nidos švyturys</a:t>
            </a:r>
          </a:p>
          <a:p>
            <a:endParaRPr lang="lt-LT" dirty="0"/>
          </a:p>
        </p:txBody>
      </p:sp>
      <p:pic>
        <p:nvPicPr>
          <p:cNvPr id="13313" name="Paveikslėlis 9" descr="Five Yellow Stars Customer Product Rating Icon Fow Web Applications And  Websites Stock Illustration - Download Image Now - iStock">
            <a:extLst>
              <a:ext uri="{FF2B5EF4-FFF2-40B4-BE49-F238E27FC236}">
                <a16:creationId xmlns:a16="http://schemas.microsoft.com/office/drawing/2014/main" id="{528144E5-8142-0441-DE26-BA9AA398E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15" y="3429000"/>
            <a:ext cx="1935129" cy="68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6E1CF26A-76C2-0843-3BB2-7E3B9BBF2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650" y="198628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pic>
        <p:nvPicPr>
          <p:cNvPr id="13317" name="Picture 5" descr="Nidos apžvalgos bokštas „Highlight“ - Nesėdėk namuose">
            <a:extLst>
              <a:ext uri="{FF2B5EF4-FFF2-40B4-BE49-F238E27FC236}">
                <a16:creationId xmlns:a16="http://schemas.microsoft.com/office/drawing/2014/main" id="{F1C6A1B7-C8CF-5EC9-7BEC-AE94AB38BE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2" r="19426"/>
          <a:stretch/>
        </p:blipFill>
        <p:spPr bwMode="auto">
          <a:xfrm>
            <a:off x="6482080" y="0"/>
            <a:ext cx="44602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13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92E8FC5-2980-F7F3-D24B-3B8229DD4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Maršrutas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8D38A3E4-206E-CFA7-1B17-FCDC7310F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6000" y="2285999"/>
            <a:ext cx="11054080" cy="4185921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Kaunas &gt; Nidos apžvalgos bokštas "</a:t>
            </a:r>
            <a:r>
              <a:rPr lang="lt-LT" sz="3200" dirty="0" err="1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Highlight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”(261 km) &gt;</a:t>
            </a:r>
            <a:r>
              <a:rPr lang="en-US" sz="3200" dirty="0">
                <a:solidFill>
                  <a:srgbClr val="050505"/>
                </a:solidFill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lt-LT" sz="3200" dirty="0" err="1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aunas</a:t>
            </a:r>
            <a:r>
              <a:rPr lang="lt-LT" sz="3200" dirty="0">
                <a:solidFill>
                  <a:srgbClr val="050505"/>
                </a:solidFill>
                <a:effectLst/>
                <a:highlight>
                  <a:srgbClr val="F0F0F0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(261 km) km </a:t>
            </a:r>
            <a:endParaRPr lang="lt-LT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3721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5864462F-2E36-D909-201F-43EEC7EA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t-LT"/>
          </a:p>
        </p:txBody>
      </p:sp>
      <p:graphicFrame>
        <p:nvGraphicFramePr>
          <p:cNvPr id="4" name="Turinio vietos rezervavimo ženklas 3">
            <a:extLst>
              <a:ext uri="{FF2B5EF4-FFF2-40B4-BE49-F238E27FC236}">
                <a16:creationId xmlns:a16="http://schemas.microsoft.com/office/drawing/2014/main" id="{2CF59239-9905-C940-8BC7-0250160D6C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9055903"/>
              </p:ext>
            </p:extLst>
          </p:nvPr>
        </p:nvGraphicFramePr>
        <p:xfrm>
          <a:off x="934720" y="2336800"/>
          <a:ext cx="10667999" cy="4013202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14555">
                  <a:extLst>
                    <a:ext uri="{9D8B030D-6E8A-4147-A177-3AD203B41FA5}">
                      <a16:colId xmlns:a16="http://schemas.microsoft.com/office/drawing/2014/main" val="901342333"/>
                    </a:ext>
                  </a:extLst>
                </a:gridCol>
                <a:gridCol w="2163361">
                  <a:extLst>
                    <a:ext uri="{9D8B030D-6E8A-4147-A177-3AD203B41FA5}">
                      <a16:colId xmlns:a16="http://schemas.microsoft.com/office/drawing/2014/main" val="3921272208"/>
                    </a:ext>
                  </a:extLst>
                </a:gridCol>
                <a:gridCol w="2163361">
                  <a:extLst>
                    <a:ext uri="{9D8B030D-6E8A-4147-A177-3AD203B41FA5}">
                      <a16:colId xmlns:a16="http://schemas.microsoft.com/office/drawing/2014/main" val="3927234401"/>
                    </a:ext>
                  </a:extLst>
                </a:gridCol>
                <a:gridCol w="2163361">
                  <a:extLst>
                    <a:ext uri="{9D8B030D-6E8A-4147-A177-3AD203B41FA5}">
                      <a16:colId xmlns:a16="http://schemas.microsoft.com/office/drawing/2014/main" val="882100473"/>
                    </a:ext>
                  </a:extLst>
                </a:gridCol>
                <a:gridCol w="2163361">
                  <a:extLst>
                    <a:ext uri="{9D8B030D-6E8A-4147-A177-3AD203B41FA5}">
                      <a16:colId xmlns:a16="http://schemas.microsoft.com/office/drawing/2014/main" val="2831214707"/>
                    </a:ext>
                  </a:extLst>
                </a:gridCol>
              </a:tblGrid>
              <a:tr h="894794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„Kautra“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„Jako kelionės“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„</a:t>
                      </a:r>
                      <a:r>
                        <a:rPr lang="lt-LT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Trausrentus</a:t>
                      </a: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„Pažink tėvynę‘‘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900983"/>
                  </a:ext>
                </a:extLst>
              </a:tr>
              <a:tr h="76314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Mažoji Lietuva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4306,5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3758,4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3915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4776,3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941996"/>
                  </a:ext>
                </a:extLst>
              </a:tr>
              <a:tr h="82897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Dzūkija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1545,5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1348,8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1405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1714,1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275774"/>
                  </a:ext>
                </a:extLst>
              </a:tr>
              <a:tr h="76314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Aukštaitija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1571,9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1370,4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1429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1743,38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555865"/>
                  </a:ext>
                </a:extLst>
              </a:tr>
              <a:tr h="763146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Žemaitija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2171,95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1895,52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1974,5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2408,89 </a:t>
                      </a:r>
                      <a:r>
                        <a:rPr lang="lt-LT" sz="1800" b="0" i="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€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8232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176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59228" y="-1098243"/>
            <a:ext cx="6528467" cy="9129400"/>
          </a:xfr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855864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255" y="183573"/>
            <a:ext cx="4978400" cy="1127991"/>
          </a:xfrm>
        </p:spPr>
        <p:txBody>
          <a:bodyPr/>
          <a:lstStyle/>
          <a:p>
            <a:r>
              <a:rPr lang="lt-LT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Kelionių rūšys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6255" y="1690255"/>
            <a:ext cx="5052289" cy="4867563"/>
          </a:xfrm>
        </p:spPr>
        <p:txBody>
          <a:bodyPr>
            <a:normAutofit/>
          </a:bodyPr>
          <a:lstStyle/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Poilsinės kelionės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Kultūrinės kelionės</a:t>
            </a:r>
            <a:endParaRPr lang="lt-L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Nuotykių kelionės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Verslo kelionės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t-LT" sz="1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Sveikatinimosi</a:t>
            </a: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kelionės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Sportinės kelionės</a:t>
            </a:r>
            <a:r>
              <a:rPr lang="lt-LT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Religinės kelionės</a:t>
            </a:r>
            <a:endParaRPr lang="lt-L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Ekologinis turizmas</a:t>
            </a:r>
            <a:endParaRPr lang="lt-L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lt-LT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Kaimo turizmas</a:t>
            </a:r>
            <a:endParaRPr lang="lt-LT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TURIZMO NAUJIENOS: TURIZMAS IR JO ISTORIJ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779" y="2095500"/>
            <a:ext cx="34290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утешественник клипарт (66 фото)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31" b="98644" l="3556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890" y="91022"/>
            <a:ext cx="3396561" cy="445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Road trip Travel, Animated Beach s, cartoon, transport, website png |  PNGWin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611" y1="74157" x2="1389" y2="75655"/>
                        <a14:foregroundMark x1="62778" y1="88764" x2="67778" y2="87266"/>
                        <a14:foregroundMark x1="74722" y1="86517" x2="77500" y2="91386"/>
                        <a14:foregroundMark x1="84722" y1="80150" x2="83333" y2="82772"/>
                        <a14:foregroundMark x1="86389" y1="90637" x2="86389" y2="90637"/>
                        <a14:foregroundMark x1="95833" y1="56554" x2="95833" y2="56554"/>
                        <a14:foregroundMark x1="86944" y1="39326" x2="86944" y2="39326"/>
                        <a14:foregroundMark x1="91111" y1="25468" x2="91111" y2="254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721" y="3634510"/>
            <a:ext cx="4346279" cy="322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61" l="0" r="100000">
                        <a14:foregroundMark x1="18957" y1="16949" x2="18957" y2="16949"/>
                        <a14:foregroundMark x1="18957" y1="14237" x2="18957" y2="14237"/>
                        <a14:foregroundMark x1="16114" y1="15593" x2="16114" y2="15593"/>
                        <a14:foregroundMark x1="80450" y1="12034" x2="80450" y2="12034"/>
                        <a14:foregroundMark x1="84597" y1="33898" x2="84597" y2="33898"/>
                        <a14:foregroundMark x1="84597" y1="29831" x2="84597" y2="29831"/>
                        <a14:foregroundMark x1="86019" y1="29153" x2="86019" y2="29153"/>
                        <a14:foregroundMark x1="86730" y1="28305" x2="86730" y2="28305"/>
                        <a14:foregroundMark x1="86256" y1="25593" x2="86256" y2="25593"/>
                        <a14:foregroundMark x1="83649" y1="26271" x2="83649" y2="26271"/>
                        <a14:foregroundMark x1="81161" y1="31186" x2="81161" y2="31186"/>
                        <a14:foregroundMark x1="82820" y1="29492" x2="82820" y2="29492"/>
                        <a14:foregroundMark x1="86256" y1="32203" x2="86256" y2="32203"/>
                        <a14:foregroundMark x1="86256" y1="30169" x2="86256" y2="30169"/>
                        <a14:foregroundMark x1="87915" y1="26949" x2="87915" y2="26949"/>
                        <a14:foregroundMark x1="80450" y1="12542" x2="80450" y2="12542"/>
                        <a14:foregroundMark x1="81161" y1="9322" x2="81161" y2="9322"/>
                        <a14:foregroundMark x1="80687" y1="8644" x2="80687" y2="8644"/>
                        <a14:foregroundMark x1="79265" y1="14237" x2="79265" y2="14237"/>
                        <a14:foregroundMark x1="88152" y1="85424" x2="88152" y2="85424"/>
                        <a14:backgroundMark x1="12441" y1="22542" x2="22867" y2="28644"/>
                        <a14:backgroundMark x1="32583" y1="2373" x2="41469" y2="15593"/>
                        <a14:backgroundMark x1="95261" y1="12542" x2="96682" y2="422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73969" y="-22938"/>
            <a:ext cx="3818031" cy="2669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ECABF76-4DB5-324D-FE89-8B36301E79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7840" y="1463040"/>
            <a:ext cx="8508517" cy="2423640"/>
          </a:xfrm>
        </p:spPr>
        <p:txBody>
          <a:bodyPr/>
          <a:lstStyle/>
          <a:p>
            <a:r>
              <a:rPr lang="lt-LT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Bokštai pagal regionus</a:t>
            </a:r>
          </a:p>
        </p:txBody>
      </p:sp>
    </p:spTree>
    <p:extLst>
      <p:ext uri="{BB962C8B-B14F-4D97-AF65-F5344CB8AC3E}">
        <p14:creationId xmlns:p14="http://schemas.microsoft.com/office/powerpoint/2010/main" val="7820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FEB2C4C-B9CF-2353-9365-90B90A63AA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Aukštaitija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A8D02AC9-2B39-68F4-10BA-352507BB91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6863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5804E1D-F8F6-5342-A828-7E473F1631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" y="274320"/>
            <a:ext cx="5293360" cy="136144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Rumšiškių apžvalgos bokštas</a:t>
            </a:r>
            <a:r>
              <a:rPr lang="lt-L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lt-LT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28CE003-0FCF-1A93-CC26-A34C14931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1096213"/>
            <a:ext cx="498856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kumimoji="0" lang="lt-LT" altLang="lt-L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t-LT" altLang="lt-L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lt-LT" altLang="lt-L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Kauno marių regioninio parko teritorija.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lt-LT" altLang="lt-LT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t-LT" altLang="lt-L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altLang="lt-LT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lt-LT" sz="1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2008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400" b="1" u="none" strike="noStrike" cap="none" normalizeH="0" baseline="0" dirty="0">
              <a:ln>
                <a:noFill/>
              </a:ln>
              <a:solidFill>
                <a:srgbClr val="202124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1400" b="1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kumimoji="0" lang="lt-LT" altLang="lt-LT" sz="1400" u="none" strike="noStrike" cap="none" normalizeH="0" baseline="0" dirty="0">
                <a:ln>
                  <a:noFill/>
                </a:ln>
                <a:solidFill>
                  <a:srgbClr val="20212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t-LT" sz="1400" b="0" i="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15 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lt-LT" altLang="lt-LT" sz="1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</a:t>
            </a:r>
            <a:r>
              <a:rPr kumimoji="0" lang="lt-LT" altLang="lt-L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galime pamatyti užlipę</a:t>
            </a:r>
            <a:r>
              <a:rPr kumimoji="0" lang="lt-LT" altLang="lt-LT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Kauno marias ir Lietuvos liaudies muziejaus</a:t>
            </a:r>
            <a:r>
              <a:rPr lang="lt-LT" alt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lt-LT" altLang="lt-LT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teritorija.</a:t>
            </a:r>
            <a:endParaRPr kumimoji="0" lang="lt-LT" altLang="lt-LT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Rumšiškių apžvalgos bokšto</a:t>
            </a:r>
            <a:r>
              <a:rPr kumimoji="0" lang="lt-LT" altLang="lt-L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kumimoji="0" lang="lt-LT" altLang="lt-LT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apie 25 km.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kumimoji="0" lang="lt-LT" altLang="lt-LT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lt-LT" altLang="lt-LT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Lietuvos liaudies muziejus</a:t>
            </a:r>
            <a:r>
              <a:rPr kumimoji="0" lang="lt-LT" altLang="lt-LT" sz="1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lt-LT" altLang="lt-LT" sz="1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lt-LT" altLang="lt-LT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Paveikslėlis 5" descr="Recommendation Station - Medfield Public Library">
            <a:extLst>
              <a:ext uri="{FF2B5EF4-FFF2-40B4-BE49-F238E27FC236}">
                <a16:creationId xmlns:a16="http://schemas.microsoft.com/office/drawing/2014/main" id="{A812F49A-33C9-4255-8718-EC64C3AEF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3956699"/>
            <a:ext cx="1457325" cy="100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91850B6F-6AE5-5F75-F614-8928A628F6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95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lt-LT"/>
          </a:p>
        </p:txBody>
      </p:sp>
      <p:pic>
        <p:nvPicPr>
          <p:cNvPr id="1026" name="Picture 2" descr="Rumšiškių apžvalgos bokštas | pamatykLietuvoje.lt - kelionių po Lietuvą  portalas">
            <a:extLst>
              <a:ext uri="{FF2B5EF4-FFF2-40B4-BE49-F238E27FC236}">
                <a16:creationId xmlns:a16="http://schemas.microsoft.com/office/drawing/2014/main" id="{992C9219-1B8F-508B-1B77-FF7C1AF54B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386" y="0"/>
            <a:ext cx="457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27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367FB0-64DF-2652-2ECC-4EBB6775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" y="91440"/>
            <a:ext cx="5151120" cy="1798320"/>
          </a:xfrm>
        </p:spPr>
        <p:txBody>
          <a:bodyPr>
            <a:normAutofit/>
          </a:bodyPr>
          <a:lstStyle/>
          <a:p>
            <a:r>
              <a:rPr lang="lt-LT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Anykščių šilelio medžių lajų takas</a:t>
            </a:r>
            <a:endParaRPr lang="lt-LT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0132DD89-3F3D-1210-1ADD-4E525A1163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60" y="1212443"/>
            <a:ext cx="5043805" cy="427228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Vieta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Anykščiai, </a:t>
            </a:r>
            <a:r>
              <a:rPr lang="lt-LT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Anykšių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šilelis.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Metai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lt-LT" sz="1400" b="0" i="0" dirty="0">
                <a:solidFill>
                  <a:srgbClr val="443857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endParaRPr lang="lt-LT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Aukštis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- 34 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Ką galime pamatyti užlipę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Anykščių šilelį ir Šventosios upę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Nuo Kauno iki Anykščių šilelio apžvalgos bokšto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- 107 km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lt-LT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Žymūs objektai šalia </a:t>
            </a:r>
            <a:r>
              <a:rPr lang="lt-LT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Anykščių šilelis ir Šventosios upė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lt-LT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346A7030-CE61-5DCF-672E-0D594A870D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482" y="3487534"/>
            <a:ext cx="1613926" cy="399415"/>
          </a:xfrm>
          <a:prstGeom prst="rect">
            <a:avLst/>
          </a:prstGeom>
          <a:noFill/>
        </p:spPr>
      </p:pic>
      <p:pic>
        <p:nvPicPr>
          <p:cNvPr id="2050" name="Picture 2" descr="Anykščių šilelio medžių lajų takas – VILNIAUS VIRŠULIŠKIŲ MOKYKLA">
            <a:extLst>
              <a:ext uri="{FF2B5EF4-FFF2-40B4-BE49-F238E27FC236}">
                <a16:creationId xmlns:a16="http://schemas.microsoft.com/office/drawing/2014/main" id="{E037E30D-8B73-A577-9F9D-A9F86B2B1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360" y="1212443"/>
            <a:ext cx="6654800" cy="443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55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pkirpimas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TM10001105[[fn=Apkarpymas]]</Template>
  <TotalTime>6728</TotalTime>
  <Words>1337</Words>
  <Application>Microsoft Office PowerPoint</Application>
  <PresentationFormat>Widescreen</PresentationFormat>
  <Paragraphs>250</Paragraphs>
  <Slides>43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Calibri</vt:lpstr>
      <vt:lpstr>Courier New</vt:lpstr>
      <vt:lpstr>Franklin Gothic Book</vt:lpstr>
      <vt:lpstr>Open Sans</vt:lpstr>
      <vt:lpstr>Times New Roman</vt:lpstr>
      <vt:lpstr>Apkirpimas</vt:lpstr>
      <vt:lpstr>Lietuvos apžvalgos bokštai </vt:lpstr>
      <vt:lpstr>Tikslas</vt:lpstr>
      <vt:lpstr>Darbo uždaviniai </vt:lpstr>
      <vt:lpstr>Kas yra turizmas ?</vt:lpstr>
      <vt:lpstr>Kelionių rūšys</vt:lpstr>
      <vt:lpstr>Bokštai pagal regionus</vt:lpstr>
      <vt:lpstr>Aukštaitija</vt:lpstr>
      <vt:lpstr>Rumšiškių apžvalgos bokštas </vt:lpstr>
      <vt:lpstr>Anykščių šilelio medžių lajų takas</vt:lpstr>
      <vt:lpstr>Rubikių apžvalgos bokštas </vt:lpstr>
      <vt:lpstr>Baltųjų Lakajų apžvalgos bokštas</vt:lpstr>
      <vt:lpstr>Lygumų apžvalgos bokštas</vt:lpstr>
      <vt:lpstr>Vilkakalnio (Ignalinos) apžvalgos bokštas </vt:lpstr>
      <vt:lpstr>Kirkilų apžvalgos bokštas</vt:lpstr>
      <vt:lpstr>Šiaulės žemės apžvalgos bokštas</vt:lpstr>
      <vt:lpstr>Skaistgirio apžvalgos bokštas</vt:lpstr>
      <vt:lpstr>Sartų ežero apžvalgos bokštas</vt:lpstr>
      <vt:lpstr>Didžiasalio (Sirvėtos)apžvalgos bokštas</vt:lpstr>
      <vt:lpstr>Kamanų apžvalgos bokštas </vt:lpstr>
      <vt:lpstr>Maršrutas</vt:lpstr>
      <vt:lpstr>Žemaitija</vt:lpstr>
      <vt:lpstr>Tytuvėnų apžvalgos bokštas</vt:lpstr>
      <vt:lpstr>Jurakalnio apžvalgos bokštas </vt:lpstr>
      <vt:lpstr>Ventos ir Virvytės santakos apžvalgos bokštas </vt:lpstr>
      <vt:lpstr>Jogaudų apžvalgos bokštas</vt:lpstr>
      <vt:lpstr>Siberijos apžvalgos bokštas</vt:lpstr>
      <vt:lpstr>Kalnalio apžvalgos bokštas </vt:lpstr>
      <vt:lpstr>Aukštagirės apžvalgos bokštas </vt:lpstr>
      <vt:lpstr>Vilkyškių apžvalgos bokštas </vt:lpstr>
      <vt:lpstr>Maršrutas</vt:lpstr>
      <vt:lpstr>Dzūkija</vt:lpstr>
      <vt:lpstr>Metelių apžvalgos bokštas</vt:lpstr>
      <vt:lpstr>Veisiejų (Snaigyno) apžvalgos bokštas</vt:lpstr>
      <vt:lpstr>Merkinės apžvalgos bokštas</vt:lpstr>
      <vt:lpstr>Puvočių apžvalgos bokštas</vt:lpstr>
      <vt:lpstr>Maršrutas</vt:lpstr>
      <vt:lpstr>Suvalkija</vt:lpstr>
      <vt:lpstr>Nėra apžvalgos bokštų </vt:lpstr>
      <vt:lpstr>Mažoji Lietuva</vt:lpstr>
      <vt:lpstr>Nidos apžvalgos bokštas </vt:lpstr>
      <vt:lpstr>Maršrutas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Lietuvos apžvalgos bokštai</dc:title>
  <dc:creator>DOROTĖJA MARKEVIČIŪTĖ</dc:creator>
  <cp:lastModifiedBy>Laimutė Kraskauskienė</cp:lastModifiedBy>
  <cp:revision>39</cp:revision>
  <dcterms:created xsi:type="dcterms:W3CDTF">2024-04-28T09:50:14Z</dcterms:created>
  <dcterms:modified xsi:type="dcterms:W3CDTF">2024-06-19T07:31:35Z</dcterms:modified>
</cp:coreProperties>
</file>