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4" r:id="rId3"/>
    <p:sldId id="265" r:id="rId4"/>
    <p:sldId id="257" r:id="rId5"/>
    <p:sldId id="258" r:id="rId6"/>
    <p:sldId id="259" r:id="rId7"/>
    <p:sldId id="263" r:id="rId8"/>
    <p:sldId id="262" r:id="rId9"/>
    <p:sldId id="260" r:id="rId10"/>
    <p:sldId id="261" r:id="rId1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Vidutinis stilius 2 – paryškinima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Vidutinis stilius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F5AB1C69-6EDB-4FF4-983F-18BD219EF322}" styleName="Vidutinis stilius 2 – paryškinimas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D7AC3CCA-C797-4891-BE02-D94E43425B78}" styleName="Vidutinis stilius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015" autoAdjust="0"/>
    <p:restoredTop sz="94660"/>
  </p:normalViewPr>
  <p:slideViewPr>
    <p:cSldViewPr snapToGrid="0">
      <p:cViewPr varScale="1">
        <p:scale>
          <a:sx n="111" d="100"/>
          <a:sy n="111" d="100"/>
        </p:scale>
        <p:origin x="474" y="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2DB19D-F49E-432B-B694-A492DD51226C}" type="datetimeFigureOut">
              <a:rPr lang="en-US" smtClean="0"/>
              <a:pPr/>
              <a:t>6/19/2024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84CF5C-DF6E-4F9D-9822-77340A7E7B6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44928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2DB19D-F49E-432B-B694-A492DD51226C}" type="datetimeFigureOut">
              <a:rPr lang="en-US" smtClean="0"/>
              <a:pPr/>
              <a:t>6/19/2024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84CF5C-DF6E-4F9D-9822-77340A7E7B6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19971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2DB19D-F49E-432B-B694-A492DD51226C}" type="datetimeFigureOut">
              <a:rPr lang="en-US" smtClean="0"/>
              <a:pPr/>
              <a:t>6/19/2024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84CF5C-DF6E-4F9D-9822-77340A7E7B6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89625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2DB19D-F49E-432B-B694-A492DD51226C}" type="datetimeFigureOut">
              <a:rPr lang="en-US" smtClean="0"/>
              <a:pPr/>
              <a:t>6/19/2024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84CF5C-DF6E-4F9D-9822-77340A7E7B6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32348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2DB19D-F49E-432B-B694-A492DD51226C}" type="datetimeFigureOut">
              <a:rPr lang="en-US" smtClean="0"/>
              <a:pPr/>
              <a:t>6/19/2024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84CF5C-DF6E-4F9D-9822-77340A7E7B6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63674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2DB19D-F49E-432B-B694-A492DD51226C}" type="datetimeFigureOut">
              <a:rPr lang="en-US" smtClean="0"/>
              <a:pPr/>
              <a:t>6/19/2024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84CF5C-DF6E-4F9D-9822-77340A7E7B6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58891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2DB19D-F49E-432B-B694-A492DD51226C}" type="datetimeFigureOut">
              <a:rPr lang="en-US" smtClean="0"/>
              <a:pPr/>
              <a:t>6/19/2024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84CF5C-DF6E-4F9D-9822-77340A7E7B6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47765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2DB19D-F49E-432B-B694-A492DD51226C}" type="datetimeFigureOut">
              <a:rPr lang="en-US" smtClean="0"/>
              <a:pPr/>
              <a:t>6/19/2024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84CF5C-DF6E-4F9D-9822-77340A7E7B6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9598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2DB19D-F49E-432B-B694-A492DD51226C}" type="datetimeFigureOut">
              <a:rPr lang="en-US" smtClean="0"/>
              <a:pPr/>
              <a:t>6/19/2024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84CF5C-DF6E-4F9D-9822-77340A7E7B6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53421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2DB19D-F49E-432B-B694-A492DD51226C}" type="datetimeFigureOut">
              <a:rPr lang="en-US" smtClean="0"/>
              <a:pPr/>
              <a:t>6/19/2024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84CF5C-DF6E-4F9D-9822-77340A7E7B6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954323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2DB19D-F49E-432B-B694-A492DD51226C}" type="datetimeFigureOut">
              <a:rPr lang="en-US" smtClean="0"/>
              <a:pPr/>
              <a:t>6/19/2024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84CF5C-DF6E-4F9D-9822-77340A7E7B6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78099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02DB19D-F49E-432B-B694-A492DD51226C}" type="datetimeFigureOut">
              <a:rPr lang="en-US" smtClean="0"/>
              <a:pPr/>
              <a:t>6/19/2024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784CF5C-DF6E-4F9D-9822-77340A7E7B6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94170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br>
              <a:rPr lang="lt-LT" dirty="0"/>
            </a:br>
            <a:r>
              <a:rPr lang="lt-LT" dirty="0"/>
              <a:t>“</a:t>
            </a:r>
            <a:r>
              <a:rPr lang="lt-LT" dirty="0" err="1"/>
              <a:t>Apšvietos</a:t>
            </a:r>
            <a:r>
              <a:rPr lang="lt-LT" dirty="0"/>
              <a:t> matavimas mūsų mokykloje”</a:t>
            </a:r>
            <a:br>
              <a:rPr lang="lt-LT" dirty="0"/>
            </a:b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endParaRPr lang="pt-BR" dirty="0"/>
          </a:p>
          <a:p>
            <a:r>
              <a:rPr lang="pt-BR" dirty="0"/>
              <a:t>“Šviesos detektyvai”: Dominykas Andriejauskas, Danielis Bendinskas, Povilas Gleiznys, Adomas Jankauskas, Domantas Vepštas</a:t>
            </a:r>
          </a:p>
          <a:p>
            <a:r>
              <a:rPr lang="lt-LT" dirty="0"/>
              <a:t>Mokytoja: Edita </a:t>
            </a:r>
            <a:r>
              <a:rPr lang="lt-LT" dirty="0" err="1"/>
              <a:t>Bardauskaitė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4192700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 dirty="0"/>
              <a:t>Išvados: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lt-LT" dirty="0"/>
              <a:t>Matavome </a:t>
            </a:r>
            <a:r>
              <a:rPr lang="lt-LT" dirty="0" err="1"/>
              <a:t>apšvietą</a:t>
            </a:r>
            <a:r>
              <a:rPr lang="lt-LT" dirty="0"/>
              <a:t> fizikos kabinete ant mokytojo stalo, vidurinėje eilėje ir prie lango. Tose vietose matavome skirtingais laikais prieš pamokas, per </a:t>
            </a:r>
            <a:r>
              <a:rPr lang="lt-LT" dirty="0" err="1"/>
              <a:t>ilgają</a:t>
            </a:r>
            <a:r>
              <a:rPr lang="lt-LT" dirty="0"/>
              <a:t> pertrauką ir po pamokų. </a:t>
            </a:r>
            <a:r>
              <a:rPr lang="lt-LT" dirty="0" err="1"/>
              <a:t>Matavimus</a:t>
            </a:r>
            <a:r>
              <a:rPr lang="lt-LT" dirty="0"/>
              <a:t> palyginome su higienos normomis. Pagal normas </a:t>
            </a:r>
            <a:r>
              <a:rPr lang="lt-LT" dirty="0" err="1"/>
              <a:t>apšvieta</a:t>
            </a:r>
            <a:r>
              <a:rPr lang="lt-LT" dirty="0"/>
              <a:t> turi būti 300Lx, mes gavome per ilgą pertrauką geriausią apšvietimą 800Lx, 500Lx. Tai galėjo įtakoti saulėta diena. Ir matome iš duomenų pateiktų lentelėje  </a:t>
            </a:r>
            <a:r>
              <a:rPr lang="lt-LT" dirty="0" err="1"/>
              <a:t>eilėja</a:t>
            </a:r>
            <a:r>
              <a:rPr lang="lt-LT" dirty="0"/>
              <a:t> prie lango taip pat šviesiausia.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814445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892885"/>
            <a:ext cx="10515600" cy="5284078"/>
          </a:xfrm>
        </p:spPr>
        <p:txBody>
          <a:bodyPr>
            <a:normAutofit/>
          </a:bodyPr>
          <a:lstStyle/>
          <a:p>
            <a:r>
              <a:rPr lang="lt-LT" sz="3600" dirty="0" err="1"/>
              <a:t>Apšvieta</a:t>
            </a:r>
            <a:r>
              <a:rPr lang="lt-LT" sz="3600" dirty="0"/>
              <a:t> – tai kuriame nors paviršiaus taške į paviršiaus elementą krintantis šviesos srautas, padalytas iš to elemento ploto, išreikšta liuksais (lx). Šviesa gali būti saulės, elektrinių lempų ar kito šviesos šaltinio. </a:t>
            </a:r>
          </a:p>
          <a:p>
            <a:r>
              <a:rPr lang="lt-LT" sz="3600" dirty="0" err="1"/>
              <a:t>apšvietos</a:t>
            </a:r>
            <a:r>
              <a:rPr lang="lt-LT" sz="3600" dirty="0"/>
              <a:t> (E) matavimo vienetas yra liuksas, apibrėžiamas kaip 1 liuksas (lx) = 1 </a:t>
            </a:r>
            <a:r>
              <a:rPr lang="lt-LT" sz="3600" dirty="0" err="1"/>
              <a:t>liumenas</a:t>
            </a:r>
            <a:r>
              <a:rPr lang="lt-LT" sz="3600" dirty="0"/>
              <a:t> (</a:t>
            </a:r>
            <a:r>
              <a:rPr lang="lt-LT" sz="3600" dirty="0" err="1"/>
              <a:t>lm</a:t>
            </a:r>
            <a:r>
              <a:rPr lang="lt-LT" sz="3600" dirty="0"/>
              <a:t>) </a:t>
            </a:r>
          </a:p>
          <a:p>
            <a:pPr marL="0" indent="0">
              <a:buNone/>
            </a:pPr>
            <a:r>
              <a:rPr lang="lt-LT" sz="3600" dirty="0"/>
              <a:t>1 kvadratiniam metrui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220768325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lt-LT" sz="3200" dirty="0"/>
              <a:t>Šviesa veikia ne tik žmogaus regos organus, bet ir bendrą jo psichinę būseną, darbingumą. Todėl racionalaus mokymo patalpų ir darbo vietų apšvietimas – svarbus klausimas. Tinkama darbo paviršių </a:t>
            </a:r>
            <a:r>
              <a:rPr lang="lt-LT" sz="3200" dirty="0" err="1"/>
              <a:t>apšvieta</a:t>
            </a:r>
            <a:r>
              <a:rPr lang="lt-LT" sz="3200" dirty="0"/>
              <a:t> sudaro geras darbo sąlygas, išsaugo normalų žmogaus matomumą, užtikrina geresnę darbų kokybę ir didesnį mokymosi našumą. Nustatyta, kad, pagerinus apšvietimą, dirbant nedidelio tikslumo reikalingus darbus, darbo našumas padidėja 5–6 %, atliekant tikslias operacijas – 15 %, kai darbas labai didelio tikslumo – iki 40 %.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0680110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lt-LT" sz="3200" dirty="0"/>
              <a:t>Tikslas - Susipažinti su higienos normų reikalavimais ir palyginti su gautais duomenimis mūsų mokykloje</a:t>
            </a:r>
            <a:br>
              <a:rPr lang="lt-LT" sz="3200" dirty="0"/>
            </a:b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lt-LT" dirty="0"/>
              <a:t>Tikslui pasiekti keliami uždaviniai: </a:t>
            </a:r>
          </a:p>
          <a:p>
            <a:pPr marL="0" indent="0">
              <a:buNone/>
            </a:pPr>
            <a:r>
              <a:rPr lang="lt-LT" dirty="0"/>
              <a:t>1.Surinkti informaciją apie higienos normas </a:t>
            </a:r>
            <a:r>
              <a:rPr lang="lt-LT" dirty="0" err="1"/>
              <a:t>apšvietai</a:t>
            </a:r>
            <a:r>
              <a:rPr lang="lt-LT" dirty="0"/>
              <a:t>.</a:t>
            </a:r>
          </a:p>
          <a:p>
            <a:pPr marL="0" indent="0">
              <a:buNone/>
            </a:pPr>
            <a:r>
              <a:rPr lang="lt-LT" dirty="0"/>
              <a:t>2.Susipažinti su </a:t>
            </a:r>
            <a:r>
              <a:rPr lang="lt-LT" dirty="0" err="1"/>
              <a:t>apšvietos</a:t>
            </a:r>
            <a:r>
              <a:rPr lang="lt-LT" dirty="0"/>
              <a:t> </a:t>
            </a:r>
            <a:r>
              <a:rPr lang="lt-LT" dirty="0" err="1"/>
              <a:t>matvimo</a:t>
            </a:r>
            <a:r>
              <a:rPr lang="lt-LT" dirty="0"/>
              <a:t> prietaisu</a:t>
            </a:r>
          </a:p>
          <a:p>
            <a:pPr marL="0" indent="0">
              <a:buNone/>
            </a:pPr>
            <a:r>
              <a:rPr lang="lt-LT" dirty="0"/>
              <a:t>3.Išmatuoti natūralią, dirbtinę arba mišrią </a:t>
            </a:r>
            <a:r>
              <a:rPr lang="lt-LT" dirty="0" err="1"/>
              <a:t>apšvietą</a:t>
            </a:r>
            <a:endParaRPr lang="lt-LT" dirty="0"/>
          </a:p>
          <a:p>
            <a:pPr marL="0" indent="0">
              <a:buNone/>
            </a:pPr>
            <a:r>
              <a:rPr lang="lt-LT" dirty="0"/>
              <a:t>4. Išanalizuoti gautus ir surinktus duomenis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0808496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lt-LT" dirty="0"/>
              <a:t>Mes </a:t>
            </a:r>
            <a:r>
              <a:rPr lang="lt-LT"/>
              <a:t>naudojome universalų </a:t>
            </a:r>
            <a:r>
              <a:rPr lang="lt-LT" dirty="0"/>
              <a:t>matuoklį , kuriuo matavome </a:t>
            </a:r>
            <a:r>
              <a:rPr lang="lt-LT" dirty="0" err="1"/>
              <a:t>apšvietą</a:t>
            </a:r>
            <a:r>
              <a:rPr lang="lt-LT" dirty="0"/>
              <a:t>. Šiuo prietaisu tiesiog rankenėlę pasukti ant žymos </a:t>
            </a:r>
            <a:r>
              <a:rPr lang="lt-LT" dirty="0" err="1"/>
              <a:t>Lux</a:t>
            </a:r>
            <a:r>
              <a:rPr lang="lt-LT" dirty="0"/>
              <a:t>, ir ekrane parodo skaitmenį </a:t>
            </a:r>
            <a:r>
              <a:rPr lang="lt-LT" dirty="0" err="1"/>
              <a:t>atitinkamtį</a:t>
            </a:r>
            <a:r>
              <a:rPr lang="lt-LT" dirty="0"/>
              <a:t> </a:t>
            </a:r>
            <a:r>
              <a:rPr lang="lt-LT" dirty="0" err="1"/>
              <a:t>apšvietos</a:t>
            </a:r>
            <a:r>
              <a:rPr lang="lt-LT" dirty="0"/>
              <a:t> lygį.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38200" y="3222672"/>
            <a:ext cx="2493480" cy="323116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031545" y="3555303"/>
            <a:ext cx="3828620" cy="22861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924070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lt-LT" sz="2400" dirty="0" err="1"/>
              <a:t>Apšvietos</a:t>
            </a:r>
            <a:r>
              <a:rPr lang="lt-LT" sz="2400" dirty="0"/>
              <a:t> normos mokymosi patalpose</a:t>
            </a:r>
            <a:endParaRPr lang="en-US" sz="2400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441525" y="1571710"/>
            <a:ext cx="7584389" cy="52862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003316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 dirty="0"/>
              <a:t>Mūsų rezultatai</a:t>
            </a:r>
            <a:endParaRPr lang="en-US" dirty="0"/>
          </a:p>
        </p:txBody>
      </p:sp>
      <p:graphicFrame>
        <p:nvGraphicFramePr>
          <p:cNvPr id="4" name="Turinio vietos rezervavimo ženklas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09132755"/>
              </p:ext>
            </p:extLst>
          </p:nvPr>
        </p:nvGraphicFramePr>
        <p:xfrm>
          <a:off x="930875" y="1738184"/>
          <a:ext cx="10140779" cy="4609140"/>
        </p:xfrm>
        <a:graphic>
          <a:graphicData uri="http://schemas.openxmlformats.org/drawingml/2006/table">
            <a:tbl>
              <a:tblPr firstRow="1" bandRow="1">
                <a:tableStyleId>{D7AC3CCA-C797-4891-BE02-D94E43425B78}</a:tableStyleId>
              </a:tblPr>
              <a:tblGrid>
                <a:gridCol w="335485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5052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28072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988540">
                <a:tc>
                  <a:txBody>
                    <a:bodyPr/>
                    <a:lstStyle/>
                    <a:p>
                      <a:pPr algn="ctr"/>
                      <a:r>
                        <a:rPr lang="en-US" sz="2800" b="0" i="0" kern="1200" dirty="0" err="1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Šviesa</a:t>
                      </a:r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lt-LT" sz="2800" b="0" i="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Palangė</a:t>
                      </a:r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0" i="0" kern="1200" dirty="0" err="1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Mokytojos</a:t>
                      </a:r>
                      <a:r>
                        <a:rPr lang="en-US" sz="2800" b="0" i="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2800" b="0" i="0" kern="1200" dirty="0" err="1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stalas</a:t>
                      </a:r>
                      <a:endParaRPr lang="en-US" sz="2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05150">
                <a:tc>
                  <a:txBody>
                    <a:bodyPr/>
                    <a:lstStyle/>
                    <a:p>
                      <a:pPr algn="ctr"/>
                      <a:r>
                        <a:rPr lang="en-US" sz="2800" b="0" i="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Su </a:t>
                      </a:r>
                      <a:r>
                        <a:rPr lang="en-US" sz="2800" b="0" i="0" kern="1200" dirty="0" err="1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šviesa</a:t>
                      </a:r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0" i="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512</a:t>
                      </a:r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lt-LT" sz="2800" b="0" i="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655</a:t>
                      </a:r>
                      <a:endParaRPr lang="en-US" sz="2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05150">
                <a:tc>
                  <a:txBody>
                    <a:bodyPr/>
                    <a:lstStyle/>
                    <a:p>
                      <a:pPr algn="ctr"/>
                      <a:r>
                        <a:rPr lang="en-US" sz="2800" b="0" i="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Be </a:t>
                      </a:r>
                      <a:r>
                        <a:rPr lang="en-US" sz="2800" b="0" i="0" kern="1200" dirty="0" err="1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šviesos</a:t>
                      </a:r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0" i="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301</a:t>
                      </a:r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lt-LT" sz="2800" b="0" i="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195</a:t>
                      </a:r>
                      <a:endParaRPr lang="en-US" sz="2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905150">
                <a:tc>
                  <a:txBody>
                    <a:bodyPr/>
                    <a:lstStyle/>
                    <a:p>
                      <a:pPr algn="ctr"/>
                      <a:r>
                        <a:rPr lang="en-US" sz="2800" b="0" i="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Su </a:t>
                      </a:r>
                      <a:r>
                        <a:rPr lang="en-US" sz="2800" b="0" i="0" kern="1200" dirty="0" err="1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šviesa</a:t>
                      </a:r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lt-LT" sz="2800" b="0" i="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215</a:t>
                      </a:r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lt-LT" sz="2800" b="0" i="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438</a:t>
                      </a:r>
                      <a:endParaRPr lang="en-US" sz="2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905150">
                <a:tc>
                  <a:txBody>
                    <a:bodyPr/>
                    <a:lstStyle/>
                    <a:p>
                      <a:pPr algn="ctr"/>
                      <a:r>
                        <a:rPr lang="en-US" sz="2800" b="0" i="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Be </a:t>
                      </a:r>
                      <a:r>
                        <a:rPr lang="en-US" sz="2800" b="0" i="0" kern="1200" dirty="0" err="1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šviesos</a:t>
                      </a:r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lt-LT" sz="2800" b="0" i="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60</a:t>
                      </a:r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lt-LT" sz="2800" b="0" i="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60</a:t>
                      </a:r>
                      <a:endParaRPr lang="en-US" sz="2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 dirty="0"/>
              <a:t>Mūsų rezultatai</a:t>
            </a:r>
            <a:endParaRPr lang="en-US" dirty="0"/>
          </a:p>
        </p:txBody>
      </p:sp>
      <p:graphicFrame>
        <p:nvGraphicFramePr>
          <p:cNvPr id="4" name="Turinio vietos rezervavimo ženklas 3"/>
          <p:cNvGraphicFramePr>
            <a:graphicFrameLocks noGrp="1"/>
          </p:cNvGraphicFramePr>
          <p:nvPr>
            <p:ph idx="1"/>
          </p:nvPr>
        </p:nvGraphicFramePr>
        <p:xfrm>
          <a:off x="838200" y="1825623"/>
          <a:ext cx="10515600" cy="3283101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210312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0312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10312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10312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10312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789567">
                <a:tc>
                  <a:txBody>
                    <a:bodyPr/>
                    <a:lstStyle/>
                    <a:p>
                      <a:pPr algn="ctr"/>
                      <a:r>
                        <a:rPr lang="en-US" sz="1800" b="1" kern="1200" dirty="0" err="1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Valanda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kern="1200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Ant </a:t>
                      </a:r>
                      <a:r>
                        <a:rPr lang="en-US" sz="1800" b="1" kern="1200" dirty="0" err="1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mokytojos</a:t>
                      </a:r>
                      <a:r>
                        <a:rPr lang="en-US" sz="1800" b="1" kern="1200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b="1" kern="1200" dirty="0" err="1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stalo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kern="1200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Ant </a:t>
                      </a:r>
                      <a:r>
                        <a:rPr lang="en-US" sz="1800" b="1" kern="1200" dirty="0" err="1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mokytojos</a:t>
                      </a:r>
                      <a:r>
                        <a:rPr lang="en-US" sz="1800" b="1" kern="1200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b="1" kern="1200" dirty="0" err="1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vidurinio</a:t>
                      </a:r>
                      <a:r>
                        <a:rPr lang="en-US" sz="1800" b="1" kern="1200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b="1" kern="1200" dirty="0" err="1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stalo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kern="1200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Ant </a:t>
                      </a:r>
                      <a:r>
                        <a:rPr lang="en-US" sz="1800" b="1" kern="1200" dirty="0" err="1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trečio</a:t>
                      </a:r>
                      <a:r>
                        <a:rPr lang="en-US" sz="1800" b="1" kern="1200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b="1" kern="1200" dirty="0" err="1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suolo</a:t>
                      </a:r>
                      <a:r>
                        <a:rPr lang="en-US" sz="1800" b="1" kern="1200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b="1" kern="1200" dirty="0" err="1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nuo</a:t>
                      </a:r>
                      <a:r>
                        <a:rPr lang="en-US" sz="1800" b="1" kern="1200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b="1" kern="1200" dirty="0" err="1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priekio</a:t>
                      </a:r>
                      <a:r>
                        <a:rPr lang="en-US" sz="1800" b="1" kern="1200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 (</a:t>
                      </a:r>
                      <a:r>
                        <a:rPr lang="en-US" sz="1800" b="1" kern="1200" dirty="0" err="1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šalia</a:t>
                      </a:r>
                      <a:r>
                        <a:rPr lang="en-US" sz="1800" b="1" kern="1200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b="1" kern="1200" dirty="0" err="1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lango</a:t>
                      </a:r>
                      <a:r>
                        <a:rPr lang="en-US" sz="1800" b="1" kern="1200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)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kern="1200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Ant </a:t>
                      </a:r>
                      <a:r>
                        <a:rPr lang="en-US" sz="1800" b="1" kern="1200" dirty="0" err="1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trečio</a:t>
                      </a:r>
                      <a:r>
                        <a:rPr lang="en-US" sz="1800" b="1" kern="1200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b="1" kern="1200" dirty="0" err="1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suolo</a:t>
                      </a:r>
                      <a:r>
                        <a:rPr lang="en-US" sz="1800" b="1" kern="1200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b="1" kern="1200" dirty="0" err="1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nuo</a:t>
                      </a:r>
                      <a:r>
                        <a:rPr lang="en-US" sz="1800" b="1" kern="1200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b="1" kern="1200" dirty="0" err="1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priekio</a:t>
                      </a:r>
                      <a:r>
                        <a:rPr lang="en-US" sz="1800" b="1" kern="1200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 (</a:t>
                      </a:r>
                      <a:r>
                        <a:rPr lang="en-US" sz="1800" b="1" kern="1200" dirty="0" err="1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šalia</a:t>
                      </a:r>
                      <a:r>
                        <a:rPr lang="en-US" sz="1800" b="1" kern="1200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b="1" kern="1200" dirty="0" err="1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sienos</a:t>
                      </a:r>
                      <a:r>
                        <a:rPr lang="en-US" sz="1800" b="1" kern="1200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)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89567">
                <a:tc>
                  <a:txBody>
                    <a:bodyPr/>
                    <a:lstStyle/>
                    <a:p>
                      <a:pPr algn="ctr"/>
                      <a:r>
                        <a:rPr lang="en-US" sz="2400" kern="1200" dirty="0" err="1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Prieš</a:t>
                      </a:r>
                      <a:r>
                        <a:rPr lang="en-US" sz="24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2400" kern="1200" dirty="0" err="1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pamokas</a:t>
                      </a:r>
                      <a:endParaRPr lang="en-US" sz="2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112lx</a:t>
                      </a:r>
                      <a:endParaRPr lang="en-US" sz="2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93lx</a:t>
                      </a:r>
                      <a:endParaRPr lang="en-US" sz="2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318lx</a:t>
                      </a:r>
                      <a:endParaRPr lang="en-US" sz="2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73lx</a:t>
                      </a:r>
                      <a:endParaRPr lang="en-US" sz="2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89567">
                <a:tc>
                  <a:txBody>
                    <a:bodyPr/>
                    <a:lstStyle/>
                    <a:p>
                      <a:pPr algn="ctr"/>
                      <a:r>
                        <a:rPr lang="en-US" sz="2400" kern="1200" dirty="0" err="1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Vidurį</a:t>
                      </a:r>
                      <a:r>
                        <a:rPr lang="en-US" sz="24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2400" kern="1200" dirty="0" err="1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pamokų</a:t>
                      </a:r>
                      <a:endParaRPr lang="en-US" sz="2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238lx</a:t>
                      </a:r>
                      <a:endParaRPr lang="en-US" sz="2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96lx</a:t>
                      </a:r>
                      <a:endParaRPr lang="en-US" sz="2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832lx</a:t>
                      </a:r>
                      <a:endParaRPr lang="en-US" sz="2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127lx</a:t>
                      </a:r>
                      <a:endParaRPr lang="en-US" sz="2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89567">
                <a:tc>
                  <a:txBody>
                    <a:bodyPr/>
                    <a:lstStyle/>
                    <a:p>
                      <a:pPr algn="ctr"/>
                      <a:r>
                        <a:rPr lang="en-US" sz="24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Po </a:t>
                      </a:r>
                      <a:r>
                        <a:rPr lang="en-US" sz="2400" kern="1200" dirty="0" err="1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pamokų</a:t>
                      </a:r>
                      <a:endParaRPr lang="en-US" sz="2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194lx</a:t>
                      </a:r>
                      <a:endParaRPr lang="en-US" sz="2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214lx</a:t>
                      </a:r>
                      <a:endParaRPr lang="en-US" sz="2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512lx</a:t>
                      </a:r>
                      <a:endParaRPr lang="en-US" sz="2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60lx</a:t>
                      </a:r>
                      <a:endParaRPr lang="en-US" sz="2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lt-LT" sz="2400" dirty="0"/>
              <a:t>Gautus rezultatus pateikiame tokia diagrama. </a:t>
            </a:r>
            <a:endParaRPr lang="en-US" sz="2400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372497" y="1828800"/>
            <a:ext cx="7142206" cy="41569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057885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45</TotalTime>
  <Words>407</Words>
  <Application>Microsoft Office PowerPoint</Application>
  <PresentationFormat>Widescreen</PresentationFormat>
  <Paragraphs>56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4" baseType="lpstr">
      <vt:lpstr>Arial</vt:lpstr>
      <vt:lpstr>Calibri</vt:lpstr>
      <vt:lpstr>Calibri Light</vt:lpstr>
      <vt:lpstr>Office Theme</vt:lpstr>
      <vt:lpstr> “Apšvietos matavimas mūsų mokykloje” </vt:lpstr>
      <vt:lpstr>PowerPoint Presentation</vt:lpstr>
      <vt:lpstr>PowerPoint Presentation</vt:lpstr>
      <vt:lpstr>Tikslas - Susipažinti su higienos normų reikalavimais ir palyginti su gautais duomenimis mūsų mokykloje </vt:lpstr>
      <vt:lpstr>PowerPoint Presentation</vt:lpstr>
      <vt:lpstr>Apšvietos normos mokymosi patalpose</vt:lpstr>
      <vt:lpstr>Mūsų rezultatai</vt:lpstr>
      <vt:lpstr>Mūsų rezultatai</vt:lpstr>
      <vt:lpstr>Gautus rezultatus pateikiame tokia diagrama. </vt:lpstr>
      <vt:lpstr>Išvados: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“Triukšmo matavimas mūsų mokykloje”</dc:title>
  <dc:creator>Mokytojas</dc:creator>
  <cp:lastModifiedBy>Vilma Balandaitė</cp:lastModifiedBy>
  <cp:revision>12</cp:revision>
  <dcterms:created xsi:type="dcterms:W3CDTF">2024-06-12T08:24:59Z</dcterms:created>
  <dcterms:modified xsi:type="dcterms:W3CDTF">2024-06-19T08:26:47Z</dcterms:modified>
</cp:coreProperties>
</file>