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5" r:id="rId29"/>
    <p:sldId id="286" r:id="rId30"/>
    <p:sldId id="287" r:id="rId31"/>
    <p:sldId id="288" r:id="rId32"/>
    <p:sldId id="289" r:id="rId33"/>
    <p:sldId id="291" r:id="rId34"/>
    <p:sldId id="294" r:id="rId35"/>
    <p:sldId id="292" r:id="rId36"/>
    <p:sldId id="295" r:id="rId37"/>
    <p:sldId id="293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86" y="2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Mokini</a:t>
            </a:r>
            <a:r>
              <a:rPr lang="lt-LT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ų</a:t>
            </a:r>
            <a:r>
              <a:rPr lang="en-US" sz="1800" b="1" baseline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pasiskirstymas pagal lyt</a:t>
            </a:r>
            <a:r>
              <a:rPr lang="lt-LT" sz="1800" b="1" baseline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į</a:t>
            </a:r>
            <a:endParaRPr lang="en-US" sz="1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0931089859618606E-2"/>
          <c:y val="0.23438015927099021"/>
          <c:w val="0.93906891014038141"/>
          <c:h val="0.76561984072900979"/>
        </c:manualLayout>
      </c:layout>
      <c:pie3D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Pardavimas</c:v>
                </c:pt>
              </c:strCache>
            </c:strRef>
          </c:tx>
          <c:explosion val="61"/>
          <c:dPt>
            <c:idx val="0"/>
            <c:bubble3D val="0"/>
            <c:spPr>
              <a:solidFill>
                <a:srgbClr val="00B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36F-4FA9-B88D-F17E8995D6B3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36F-4FA9-B88D-F17E8995D6B3}"/>
              </c:ext>
            </c:extLst>
          </c:dPt>
          <c:dLbls>
            <c:dLbl>
              <c:idx val="0"/>
              <c:layout>
                <c:manualLayout>
                  <c:x val="-9.4166229783046937E-2"/>
                  <c:y val="0.40218477333922564"/>
                </c:manualLayout>
              </c:layout>
              <c:tx>
                <c:rich>
                  <a:bodyPr/>
                  <a:lstStyle/>
                  <a:p>
                    <a:fld id="{2B6EC16F-0710-44B9-BB85-BB8DEB7849BE}" type="CATEGORYNAME">
                      <a:rPr lang="en-US"/>
                      <a:pPr/>
                      <a:t>[KATEGORIJOS PAVADINIMAS]</a:t>
                    </a:fld>
                    <a:r>
                      <a:rPr lang="en-US" baseline="0"/>
                      <a:t>
</a:t>
                    </a:r>
                    <a:fld id="{111F5068-C312-47FF-B61C-69AA40923C85}" type="PERCENTAGE">
                      <a:rPr lang="en-US" baseline="0">
                        <a:solidFill>
                          <a:srgbClr val="00B0F0"/>
                        </a:solidFill>
                      </a:rPr>
                      <a:pPr/>
                      <a:t>[PROCENTAI]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36F-4FA9-B88D-F17E8995D6B3}"/>
                </c:ext>
              </c:extLst>
            </c:dLbl>
            <c:dLbl>
              <c:idx val="1"/>
              <c:layout>
                <c:manualLayout>
                  <c:x val="7.2009469834094716E-2"/>
                  <c:y val="0.24622214194458544"/>
                </c:manualLayout>
              </c:layout>
              <c:tx>
                <c:rich>
                  <a:bodyPr/>
                  <a:lstStyle/>
                  <a:p>
                    <a:fld id="{BD219B4D-4780-41FC-99BA-E41E4DC72B1E}" type="CATEGORYNAME">
                      <a:rPr lang="en-US"/>
                      <a:pPr/>
                      <a:t>[KATEGORIJOS PAVADINIMAS]</a:t>
                    </a:fld>
                    <a:r>
                      <a:rPr lang="en-US" baseline="0"/>
                      <a:t>
</a:t>
                    </a:r>
                    <a:fld id="{50C1BF28-7547-4DC6-8C0E-07B8CC8DF84D}" type="PERCENTAGE">
                      <a:rPr lang="en-US" baseline="0">
                        <a:solidFill>
                          <a:srgbClr val="FF0000"/>
                        </a:solidFill>
                      </a:rPr>
                      <a:pPr/>
                      <a:t>[PROCENTAI]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36F-4FA9-B88D-F17E8995D6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Lapas1!$A$2:$A$3</c:f>
              <c:strCache>
                <c:ptCount val="2"/>
                <c:pt idx="0">
                  <c:v>Moteris</c:v>
                </c:pt>
                <c:pt idx="1">
                  <c:v>Vyras</c:v>
                </c:pt>
              </c:strCache>
            </c:strRef>
          </c:cat>
          <c:val>
            <c:numRef>
              <c:f>Lapas1!$B$2:$B$3</c:f>
              <c:numCache>
                <c:formatCode>General</c:formatCode>
                <c:ptCount val="2"/>
                <c:pt idx="0">
                  <c:v>115</c:v>
                </c:pt>
                <c:pt idx="1">
                  <c:v>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36F-4FA9-B88D-F17E8995D6B3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Elektronini</a:t>
            </a:r>
            <a:r>
              <a:rPr lang="lt-LT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nių</a:t>
            </a:r>
            <a:r>
              <a:rPr lang="lt-LT" sz="2000" b="1" baseline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cigarečių poveikis aplinkiniams</a:t>
            </a:r>
            <a:endParaRPr lang="en-US" sz="2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line3DChart>
        <c:grouping val="standar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-2.7777777777777801E-2"/>
                  <c:y val="-3.96825396825396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3618B311-157F-4903-9FB8-61C7859F7C53}" type="VALUE">
                      <a:rPr lang="en-US" sz="2000">
                        <a:solidFill>
                          <a:srgbClr val="FF0000"/>
                        </a:solidFill>
                      </a:rPr>
                      <a:pPr>
                        <a:defRPr sz="20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>
                        <a:solidFill>
                          <a:srgbClr val="FF0000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0A24-4AB0-B68C-095A399152CD}"/>
                </c:ext>
              </c:extLst>
            </c:dLbl>
            <c:dLbl>
              <c:idx val="1"/>
              <c:layout>
                <c:manualLayout>
                  <c:x val="-6.9444444444444866E-3"/>
                  <c:y val="-9.5238095238095233E-2"/>
                </c:manualLayout>
              </c:layout>
              <c:tx>
                <c:rich>
                  <a:bodyPr/>
                  <a:lstStyle/>
                  <a:p>
                    <a:fld id="{EF02EA71-C339-476D-A062-1CBACCCF68FA}" type="VALUE">
                      <a:rPr lang="en-US">
                        <a:solidFill>
                          <a:srgbClr val="00B050"/>
                        </a:solidFill>
                      </a:rPr>
                      <a:pPr/>
                      <a:t>[REIKŠMĖ]</a:t>
                    </a:fld>
                    <a:r>
                      <a:rPr lang="en-US">
                        <a:solidFill>
                          <a:srgbClr val="00B050"/>
                        </a:solidFill>
                      </a:rPr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A24-4AB0-B68C-095A399152CD}"/>
                </c:ext>
              </c:extLst>
            </c:dLbl>
            <c:dLbl>
              <c:idx val="2"/>
              <c:layout>
                <c:manualLayout>
                  <c:x val="-1.620370370370379E-2"/>
                  <c:y val="-8.3333333333333329E-2"/>
                </c:manualLayout>
              </c:layout>
              <c:tx>
                <c:rich>
                  <a:bodyPr/>
                  <a:lstStyle/>
                  <a:p>
                    <a:fld id="{55E644F5-89F7-4538-8C42-954BB8FE2D6B}" type="VALUE">
                      <a:rPr lang="en-US">
                        <a:solidFill>
                          <a:srgbClr val="00B0F0"/>
                        </a:solidFill>
                      </a:rPr>
                      <a:pPr/>
                      <a:t>[REIKŠMĖ]</a:t>
                    </a:fld>
                    <a:r>
                      <a:rPr lang="en-US">
                        <a:solidFill>
                          <a:srgbClr val="00B0F0"/>
                        </a:solidFill>
                      </a:rPr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0A24-4AB0-B68C-095A399152C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A77AB54-847E-47C4-9F5B-24B59F536473}" type="VALUE">
                      <a:rPr lang="en-US"/>
                      <a:pPr/>
                      <a:t>[REIKŠMĖ]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A24-4AB0-B68C-095A399152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Labai kenkia</c:v>
                </c:pt>
                <c:pt idx="1">
                  <c:v>Nekenkia</c:v>
                </c:pt>
                <c:pt idx="2">
                  <c:v>Neturiu nuomonės</c:v>
                </c:pt>
                <c:pt idx="3">
                  <c:v>Kita</c:v>
                </c:pt>
              </c:strCache>
            </c:strRef>
          </c:cat>
          <c:val>
            <c:numRef>
              <c:f>Sheet1!$C$2:$C$5</c:f>
              <c:numCache>
                <c:formatCode>0</c:formatCode>
                <c:ptCount val="4"/>
                <c:pt idx="0">
                  <c:v>56.50406504065041</c:v>
                </c:pt>
                <c:pt idx="1">
                  <c:v>16.666666666666668</c:v>
                </c:pt>
                <c:pt idx="2">
                  <c:v>26.829268292682926</c:v>
                </c:pt>
                <c:pt idx="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A24-4AB0-B68C-095A399152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10315712"/>
        <c:axId val="1410316544"/>
        <c:axId val="1415464272"/>
      </c:line3DChart>
      <c:catAx>
        <c:axId val="1410315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410316544"/>
        <c:crosses val="autoZero"/>
        <c:auto val="1"/>
        <c:lblAlgn val="ctr"/>
        <c:lblOffset val="100"/>
        <c:noMultiLvlLbl val="0"/>
      </c:catAx>
      <c:valAx>
        <c:axId val="14103165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crossAx val="1410315712"/>
        <c:crosses val="autoZero"/>
        <c:crossBetween val="between"/>
      </c:valAx>
      <c:serAx>
        <c:axId val="1415464272"/>
        <c:scaling>
          <c:orientation val="minMax"/>
        </c:scaling>
        <c:delete val="1"/>
        <c:axPos val="b"/>
        <c:majorTickMark val="out"/>
        <c:minorTickMark val="none"/>
        <c:tickLblPos val="nextTo"/>
        <c:crossAx val="1410316544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lt-LT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žino apie elektroninių cigarečių</a:t>
            </a:r>
            <a:r>
              <a:rPr lang="lt-LT" sz="1800" b="1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sukeliamas ligas</a:t>
            </a:r>
            <a:r>
              <a:rPr lang="en-US" sz="1800" b="1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</a:p>
        </c:rich>
      </c:tx>
      <c:layout>
        <c:manualLayout>
          <c:xMode val="edge"/>
          <c:yMode val="edge"/>
          <c:x val="0.1497337051618547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5139253268182206E-2"/>
          <c:y val="0.21023822619386942"/>
          <c:w val="0.96332375137832826"/>
          <c:h val="0.66531037161845108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innerShdw blurRad="114300">
                  <a:schemeClr val="accent2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1FCA-4315-AC95-8F43FA4A7A23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innerShdw blurRad="114300">
                  <a:schemeClr val="accent2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1FCA-4315-AC95-8F43FA4A7A2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innerShdw blurRad="114300">
                  <a:schemeClr val="accent2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1FCA-4315-AC95-8F43FA4A7A23}"/>
              </c:ext>
            </c:extLst>
          </c:dPt>
          <c:dPt>
            <c:idx val="3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>
                <a:innerShdw blurRad="114300">
                  <a:schemeClr val="accent2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7-1FCA-4315-AC95-8F43FA4A7A23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B237FD74-8B65-455E-A332-9E0ED090F603}" type="VALUE">
                      <a:rPr lang="en-US" sz="2000">
                        <a:solidFill>
                          <a:srgbClr val="FF0000"/>
                        </a:solidFill>
                      </a:rPr>
                      <a:pPr>
                        <a:defRPr sz="20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>
                        <a:solidFill>
                          <a:srgbClr val="FF0000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FCA-4315-AC95-8F43FA4A7A2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926BF3F-7705-46FC-B5D2-435369197AB9}" type="VALUE">
                      <a:rPr lang="en-US"/>
                      <a:pPr/>
                      <a:t>[REIKŠMĖ]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FCA-4315-AC95-8F43FA4A7A2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4DF39005-9F50-4AD0-BB8A-50941059FC91}" type="VALUE">
                      <a:rPr lang="en-US"/>
                      <a:pPr/>
                      <a:t>[REIKŠMĖ]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FCA-4315-AC95-8F43FA4A7A2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6C912A1-ABF9-4ABE-AEF9-F614906F3907}" type="VALUE">
                      <a:rPr lang="en-US"/>
                      <a:pPr/>
                      <a:t>[REIKŠMĖ]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FCA-4315-AC95-8F43FA4A7A2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D9A8A38B-A6BB-4BE9-BB0E-BBED9037A05E}" type="VALUE">
                      <a:rPr lang="en-US"/>
                      <a:pPr/>
                      <a:t>[REIKŠMĖ]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1FCA-4315-AC95-8F43FA4A7A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Taip, skaičiau interenete</c:v>
                </c:pt>
                <c:pt idx="1">
                  <c:v>Taip, mačiau per TV</c:v>
                </c:pt>
                <c:pt idx="2">
                  <c:v>Nežinau nieko</c:v>
                </c:pt>
                <c:pt idx="3">
                  <c:v>Manęs tai nedomina</c:v>
                </c:pt>
                <c:pt idx="4">
                  <c:v>Kita</c:v>
                </c:pt>
              </c:strCache>
            </c:strRef>
          </c:cat>
          <c:val>
            <c:numRef>
              <c:f>Sheet1!$C$2:$C$6</c:f>
              <c:numCache>
                <c:formatCode>0</c:formatCode>
                <c:ptCount val="5"/>
                <c:pt idx="0">
                  <c:v>41.056910569105689</c:v>
                </c:pt>
                <c:pt idx="1">
                  <c:v>14.227642276422765</c:v>
                </c:pt>
                <c:pt idx="2">
                  <c:v>10.975609756097562</c:v>
                </c:pt>
                <c:pt idx="3">
                  <c:v>33.739837398373986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FCA-4315-AC95-8F43FA4A7A2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1412439648"/>
        <c:axId val="1412440064"/>
      </c:barChart>
      <c:catAx>
        <c:axId val="1412439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412440064"/>
        <c:crosses val="autoZero"/>
        <c:auto val="1"/>
        <c:lblAlgn val="ctr"/>
        <c:lblOffset val="100"/>
        <c:noMultiLvlLbl val="0"/>
      </c:catAx>
      <c:valAx>
        <c:axId val="1412440064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4124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lt-LT" sz="2000" b="1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turi draugų, kurie rūko elektronines cigaretes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1.2863327149041338E-3"/>
          <c:y val="4.62427745664739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1919504643962852E-3"/>
          <c:y val="0.35897435897435898"/>
          <c:w val="0.97729618163054699"/>
          <c:h val="0.60975011259687217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15"/>
          <c:dPt>
            <c:idx val="0"/>
            <c:bubble3D val="0"/>
            <c:explosion val="20"/>
            <c:spPr>
              <a:solidFill>
                <a:srgbClr val="FF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84D-42FF-9F9A-951B12BDA58E}"/>
              </c:ext>
            </c:extLst>
          </c:dPt>
          <c:dPt>
            <c:idx val="1"/>
            <c:bubble3D val="0"/>
            <c:explosion val="3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84D-42FF-9F9A-951B12BDA58E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84D-42FF-9F9A-951B12BDA58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84D-42FF-9F9A-951B12BDA58E}"/>
              </c:ext>
            </c:extLst>
          </c:dPt>
          <c:dLbls>
            <c:dLbl>
              <c:idx val="0"/>
              <c:layout>
                <c:manualLayout>
                  <c:x val="9.1954651501895603E-3"/>
                  <c:y val="-0.1687614048243969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2000" baseline="0">
                        <a:solidFill>
                          <a:srgbClr val="FF0000"/>
                        </a:solidFill>
                      </a:rPr>
                      <a:t>
</a:t>
                    </a:r>
                    <a:fld id="{D7C70F09-8DA7-4DEB-97CC-5EED089FAA82}" type="PERCENTAGE">
                      <a:rPr lang="en-US" sz="2000" baseline="0">
                        <a:solidFill>
                          <a:srgbClr val="FF0000"/>
                        </a:solidFill>
                      </a:rPr>
                      <a:pPr>
                        <a:defRPr sz="20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[PROCENTAI]</a:t>
                    </a:fld>
                    <a:endParaRPr lang="en-US" sz="2000" baseline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84D-42FF-9F9A-951B12BDA58E}"/>
                </c:ext>
              </c:extLst>
            </c:dLbl>
            <c:dLbl>
              <c:idx val="1"/>
              <c:layout>
                <c:manualLayout>
                  <c:x val="-5.0214502407982761E-4"/>
                  <c:y val="1.2981961069895165E-2"/>
                </c:manualLayout>
              </c:layout>
              <c:tx>
                <c:rich>
                  <a:bodyPr/>
                  <a:lstStyle/>
                  <a:p>
                    <a:fld id="{535B73B4-084B-4608-9E32-BCBD3C3BDB65}" type="PERCENTAGE">
                      <a:rPr lang="en-US" sz="1800" baseline="0"/>
                      <a:pPr/>
                      <a:t>[PROCENTAI]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84D-42FF-9F9A-951B12BDA58E}"/>
                </c:ext>
              </c:extLst>
            </c:dLbl>
            <c:dLbl>
              <c:idx val="2"/>
              <c:layout>
                <c:manualLayout>
                  <c:x val="3.734182577827122E-2"/>
                  <c:y val="-5.7486383566216062E-2"/>
                </c:manualLayout>
              </c:layout>
              <c:tx>
                <c:rich>
                  <a:bodyPr/>
                  <a:lstStyle/>
                  <a:p>
                    <a:fld id="{C9D84291-236B-48FE-A2FE-C0029C69AFCA}" type="PERCENTAGE">
                      <a:rPr lang="en-US" sz="1800" baseline="0"/>
                      <a:pPr/>
                      <a:t>[PROCENTAI]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6790352504638217E-2"/>
                      <c:h val="0.1472061657032754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84D-42FF-9F9A-951B12BDA5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3"/>
                <c:pt idx="0">
                  <c:v>Taip, turiu daug</c:v>
                </c:pt>
                <c:pt idx="1">
                  <c:v>Ne, neturiu nei vieno</c:v>
                </c:pt>
                <c:pt idx="2">
                  <c:v>Kita - turi kelis draugus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140</c:v>
                </c:pt>
                <c:pt idx="1">
                  <c:v>99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84D-42FF-9F9A-951B12BDA58E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layout>
        <c:manualLayout>
          <c:xMode val="edge"/>
          <c:yMode val="edge"/>
          <c:x val="0.77880585214222142"/>
          <c:y val="2.9766242782777806E-2"/>
          <c:w val="0.20091564820585453"/>
          <c:h val="0.954352451505691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1800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daug</a:t>
            </a:r>
            <a:r>
              <a:rPr lang="en-US" sz="1800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800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yra </a:t>
            </a:r>
            <a:r>
              <a:rPr lang="en-US" sz="1800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lt-LT" sz="1800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ūkančių</a:t>
            </a:r>
            <a:r>
              <a:rPr lang="lt-LT" sz="1800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elektronines cigaretes mūsų progimnazijoje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1.8130650335374757E-2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2277723097112861"/>
          <c:y val="0.35740938632670916"/>
          <c:w val="0.35537164625255174"/>
          <c:h val="0.6092085364329459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11"/>
            <c:spPr>
              <a:solidFill>
                <a:srgbClr val="FF0000"/>
              </a:solidFill>
              <a:ln>
                <a:noFill/>
              </a:ln>
              <a:effectLst>
                <a:outerShdw blurRad="38100" dist="25400" dir="5400000" rotWithShape="0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50F-4CDF-BF29-FB343655ADD4}"/>
              </c:ext>
            </c:extLst>
          </c:dPt>
          <c:dPt>
            <c:idx val="1"/>
            <c:bubble3D val="0"/>
            <c:explosion val="2"/>
            <c:spPr>
              <a:solidFill>
                <a:srgbClr val="7030A0"/>
              </a:solidFill>
              <a:ln>
                <a:noFill/>
              </a:ln>
              <a:effectLst>
                <a:outerShdw blurRad="38100" dist="25400" dir="5400000" rotWithShape="0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50F-4CDF-BF29-FB343655ADD4}"/>
              </c:ext>
            </c:extLst>
          </c:dPt>
          <c:dPt>
            <c:idx val="2"/>
            <c:bubble3D val="0"/>
            <c:explosion val="3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38100" dist="25400" dir="5400000" rotWithShape="0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750F-4CDF-BF29-FB343655ADD4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tint val="96000"/>
                      <a:lumMod val="104000"/>
                    </a:schemeClr>
                  </a:gs>
                  <a:gs pos="100000">
                    <a:schemeClr val="accent4">
                      <a:shade val="98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750F-4CDF-BF29-FB343655ADD4}"/>
              </c:ext>
            </c:extLst>
          </c:dPt>
          <c:dLbls>
            <c:dLbl>
              <c:idx val="0"/>
              <c:layout>
                <c:manualLayout>
                  <c:x val="7.1759259259259259E-2"/>
                  <c:y val="-1.190476190476190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50F-4CDF-BF29-FB343655ADD4}"/>
                </c:ext>
              </c:extLst>
            </c:dLbl>
            <c:dLbl>
              <c:idx val="1"/>
              <c:layout>
                <c:manualLayout>
                  <c:x val="-6.7129629629629636E-2"/>
                  <c:y val="9.920634920634906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00B05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50F-4CDF-BF29-FB343655ADD4}"/>
                </c:ext>
              </c:extLst>
            </c:dLbl>
            <c:dLbl>
              <c:idx val="2"/>
              <c:layout>
                <c:manualLayout>
                  <c:x val="-5.5555555555555566E-2"/>
                  <c:y val="-7.142857142857142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00B0F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50F-4CDF-BF29-FB343655ADD4}"/>
                </c:ext>
              </c:extLst>
            </c:dLbl>
            <c:dLbl>
              <c:idx val="3"/>
              <c:layout>
                <c:manualLayout>
                  <c:x val="2.3148148148148147E-3"/>
                  <c:y val="-0.1349206349206349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50F-4CDF-BF29-FB343655AD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Manau, kad taip, nes dažnai tai matau</c:v>
                </c:pt>
                <c:pt idx="1">
                  <c:v>Taip, sakė draugai, kad yra rūkančių</c:v>
                </c:pt>
                <c:pt idx="2">
                  <c:v>Nežinau</c:v>
                </c:pt>
                <c:pt idx="3">
                  <c:v>Kita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101</c:v>
                </c:pt>
                <c:pt idx="1">
                  <c:v>94</c:v>
                </c:pt>
                <c:pt idx="2">
                  <c:v>51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50F-4CDF-BF29-FB343655ADD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0822441204406694"/>
          <c:y val="2.4305086864141987E-2"/>
          <c:w val="0.29177558795593311"/>
          <c:h val="0.9518853893263342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</a:t>
            </a:r>
            <a:r>
              <a:rPr lang="lt-LT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padeda</a:t>
            </a:r>
            <a:r>
              <a:rPr lang="en-US" sz="1800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800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į</a:t>
            </a:r>
            <a:r>
              <a:rPr lang="en-US" sz="1800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sigyti</a:t>
            </a:r>
            <a:r>
              <a:rPr lang="en-US" sz="1800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</a:t>
            </a:r>
            <a:r>
              <a:rPr lang="lt-LT" sz="1800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ektronines</a:t>
            </a:r>
            <a:r>
              <a:rPr lang="en-US" sz="1800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cigaretes</a:t>
            </a:r>
            <a:r>
              <a:rPr lang="en-US" sz="1800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sz="1800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</a:t>
            </a:r>
            <a:r>
              <a:rPr lang="lt-LT" sz="1800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ų</a:t>
            </a:r>
            <a:r>
              <a:rPr lang="en-US" sz="1800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priedus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1314325693879944"/>
          <c:y val="0.27571428571428575"/>
          <c:w val="0.54461740048287488"/>
          <c:h val="0.57327709036370456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22A-4F70-9145-2782CB958E06}"/>
              </c:ext>
            </c:extLst>
          </c:dPt>
          <c:dPt>
            <c:idx val="2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22A-4F70-9145-2782CB958E06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22A-4F70-9145-2782CB958E06}"/>
              </c:ext>
            </c:extLst>
          </c:dPt>
          <c:dLbls>
            <c:dLbl>
              <c:idx val="0"/>
              <c:layout>
                <c:manualLayout>
                  <c:x val="6.1633281972265025E-3"/>
                  <c:y val="-2.0408163265306121E-2"/>
                </c:manualLayout>
              </c:layout>
              <c:tx>
                <c:rich>
                  <a:bodyPr/>
                  <a:lstStyle/>
                  <a:p>
                    <a:fld id="{A3BE6EF6-0999-4665-8242-BD6F57EE26F4}" type="VALUE">
                      <a:rPr lang="en-US"/>
                      <a:pPr/>
                      <a:t>[REIKŠMĖ]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22A-4F70-9145-2782CB958E06}"/>
                </c:ext>
              </c:extLst>
            </c:dLbl>
            <c:dLbl>
              <c:idx val="1"/>
              <c:layout>
                <c:manualLayout>
                  <c:x val="1.1192183411588189E-2"/>
                  <c:y val="-1.2471511256835911E-16"/>
                </c:manualLayout>
              </c:layout>
              <c:tx>
                <c:rich>
                  <a:bodyPr/>
                  <a:lstStyle/>
                  <a:p>
                    <a:fld id="{CAA5E07B-8588-4496-98A7-D22E24E6EB92}" type="VALUE">
                      <a:rPr lang="en-US"/>
                      <a:pPr/>
                      <a:t>[REIKŠMĖ]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E22A-4F70-9145-2782CB958E06}"/>
                </c:ext>
              </c:extLst>
            </c:dLbl>
            <c:dLbl>
              <c:idx val="2"/>
              <c:layout>
                <c:manualLayout>
                  <c:x val="6.1633281972265025E-3"/>
                  <c:y val="-6.2357556284179556E-17"/>
                </c:manualLayout>
              </c:layout>
              <c:tx>
                <c:rich>
                  <a:bodyPr/>
                  <a:lstStyle/>
                  <a:p>
                    <a:fld id="{4558DB53-4D23-4935-A615-6B270C4A5B3F}" type="VALUE">
                      <a:rPr lang="en-US"/>
                      <a:pPr/>
                      <a:t>[REIKŠMĖ]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22A-4F70-9145-2782CB958E06}"/>
                </c:ext>
              </c:extLst>
            </c:dLbl>
            <c:dLbl>
              <c:idx val="3"/>
              <c:layout>
                <c:manualLayout>
                  <c:x val="6.1633281972263516E-3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3340EF14-4A37-4B2A-AE3A-6F9CD0DDF850}" type="VALUE">
                      <a:rPr lang="en-US" sz="2000">
                        <a:solidFill>
                          <a:srgbClr val="FF0000"/>
                        </a:solidFill>
                      </a:rPr>
                      <a:pPr>
                        <a:defRPr sz="20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>
                        <a:solidFill>
                          <a:srgbClr val="FF0000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E22A-4F70-9145-2782CB958E06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6F872D2-DEC8-40B7-B855-1364ED19BC19}" type="VALUE">
                      <a:rPr lang="en-US"/>
                      <a:pPr/>
                      <a:t>[REIKŠMĖ]</a:t>
                    </a:fld>
                    <a:r>
                      <a:rPr lang="en-US"/>
                      <a:t>%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E22A-4F70-9145-2782CB958E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Vyresni draugai</c:v>
                </c:pt>
                <c:pt idx="1">
                  <c:v>Tėvai</c:v>
                </c:pt>
                <c:pt idx="2">
                  <c:v>Paprašome gatvėje sutikto vyresnio žmogaus</c:v>
                </c:pt>
                <c:pt idx="3">
                  <c:v>Perkam internetu</c:v>
                </c:pt>
                <c:pt idx="4">
                  <c:v>Kita - neperku visai</c:v>
                </c:pt>
              </c:strCache>
            </c:strRef>
          </c:cat>
          <c:val>
            <c:numRef>
              <c:f>Sheet1!$C$2:$C$6</c:f>
              <c:numCache>
                <c:formatCode>0</c:formatCode>
                <c:ptCount val="5"/>
                <c:pt idx="0">
                  <c:v>17.479674796747968</c:v>
                </c:pt>
                <c:pt idx="1">
                  <c:v>4.0650406504065044</c:v>
                </c:pt>
                <c:pt idx="2">
                  <c:v>14.634146341463415</c:v>
                </c:pt>
                <c:pt idx="3">
                  <c:v>40.243902439024389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22A-4F70-9145-2782CB958E0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47"/>
        <c:axId val="1410298240"/>
        <c:axId val="1410307808"/>
      </c:barChart>
      <c:catAx>
        <c:axId val="1410298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none" spc="0" normalizeH="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410307808"/>
        <c:crosses val="autoZero"/>
        <c:auto val="1"/>
        <c:lblAlgn val="ctr"/>
        <c:lblOffset val="100"/>
        <c:noMultiLvlLbl val="0"/>
      </c:catAx>
      <c:valAx>
        <c:axId val="141030780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crossAx val="1410298240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lt-LT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Jeigu elektroninės cigaretės būtų įprastų skonių, ar vis tiek jas rūkytų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9458193979933112"/>
          <c:y val="2.64900662251655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6180697177379104"/>
          <c:y val="0.22622759088953903"/>
          <c:w val="0.22102593774346427"/>
          <c:h val="0.6752027935307175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</c:spPr>
          <c:dPt>
            <c:idx val="0"/>
            <c:bubble3D val="0"/>
            <c:explosion val="33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38100" dist="25400" dir="5400000" rotWithShape="0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A32-4DB6-A115-58C7CA93853C}"/>
              </c:ext>
            </c:extLst>
          </c:dPt>
          <c:dPt>
            <c:idx val="1"/>
            <c:bubble3D val="0"/>
            <c:explosion val="24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>
                <a:outerShdw blurRad="38100" dist="25400" dir="5400000" rotWithShape="0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A32-4DB6-A115-58C7CA93853C}"/>
              </c:ext>
            </c:extLst>
          </c:dPt>
          <c:dPt>
            <c:idx val="2"/>
            <c:bubble3D val="0"/>
            <c:explosion val="38"/>
            <c:spPr>
              <a:solidFill>
                <a:srgbClr val="FF0000"/>
              </a:solidFill>
              <a:ln>
                <a:noFill/>
              </a:ln>
              <a:effectLst>
                <a:outerShdw blurRad="38100" dist="25400" dir="5400000" rotWithShape="0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A32-4DB6-A115-58C7CA93853C}"/>
              </c:ext>
            </c:extLst>
          </c:dPt>
          <c:dPt>
            <c:idx val="3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outerShdw blurRad="38100" dist="25400" dir="5400000" rotWithShape="0">
                  <a:srgbClr val="000000">
                    <a:alpha val="2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4A32-4DB6-A115-58C7CA93853C}"/>
              </c:ext>
            </c:extLst>
          </c:dPt>
          <c:dLbls>
            <c:dLbl>
              <c:idx val="0"/>
              <c:layout>
                <c:manualLayout>
                  <c:x val="2.4834317585301836E-2"/>
                  <c:y val="9.685258092738402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A32-4DB6-A115-58C7CA93853C}"/>
                </c:ext>
              </c:extLst>
            </c:dLbl>
            <c:dLbl>
              <c:idx val="1"/>
              <c:layout>
                <c:manualLayout>
                  <c:x val="2.7290755322251302E-2"/>
                  <c:y val="-0.1255280589926259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A32-4DB6-A115-58C7CA93853C}"/>
                </c:ext>
              </c:extLst>
            </c:dLbl>
            <c:dLbl>
              <c:idx val="2"/>
              <c:layout>
                <c:manualLayout>
                  <c:x val="-2.7977430204170657E-3"/>
                  <c:y val="5.583201844884094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A32-4DB6-A115-58C7CA93853C}"/>
                </c:ext>
              </c:extLst>
            </c:dLbl>
            <c:dLbl>
              <c:idx val="3"/>
              <c:layout>
                <c:manualLayout>
                  <c:x val="-4.6305409740449114E-3"/>
                  <c:y val="4.878452693413323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A32-4DB6-A115-58C7CA9385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Manau, kad taip</c:v>
                </c:pt>
                <c:pt idx="1">
                  <c:v>Manau, kad ne</c:v>
                </c:pt>
                <c:pt idx="2">
                  <c:v>Nežinau</c:v>
                </c:pt>
                <c:pt idx="3">
                  <c:v>Kita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35</c:v>
                </c:pt>
                <c:pt idx="1">
                  <c:v>100</c:v>
                </c:pt>
                <c:pt idx="2">
                  <c:v>111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A32-4DB6-A115-58C7CA93853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688963210702341E-3"/>
          <c:y val="3.8898066700827488E-3"/>
          <c:w val="0.13267140280060236"/>
          <c:h val="0.9899604950635333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Kok</a:t>
            </a:r>
            <a:r>
              <a:rPr lang="lt-LT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į</a:t>
            </a:r>
            <a:r>
              <a:rPr lang="lt-LT" sz="1800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elektroninių cigarečių rūkymo būdą propaguoja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line3DChart>
        <c:grouping val="standar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lumMod val="104000"/>
                  </a:schemeClr>
                </a:gs>
                <a:gs pos="100000">
                  <a:schemeClr val="accent2">
                    <a:shade val="98000"/>
                    <a:lumMod val="94000"/>
                  </a:schemeClr>
                </a:gs>
              </a:gsLst>
              <a:lin ang="5400000" scaled="0"/>
            </a:gradFill>
            <a:ln w="25400">
              <a:noFill/>
            </a:ln>
            <a:effectLst>
              <a:outerShdw blurRad="38100" dist="25400" dir="5400000" rotWithShape="0">
                <a:srgbClr val="000000">
                  <a:alpha val="25000"/>
                </a:srgbClr>
              </a:outerShdw>
            </a:effectLst>
            <a:sp3d/>
          </c:spPr>
          <c:dLbls>
            <c:dLbl>
              <c:idx val="0"/>
              <c:layout>
                <c:manualLayout>
                  <c:x val="-6.9128597004526435E-2"/>
                  <c:y val="-1.28510705602988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00B0F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93729108-69F4-4529-8A82-9D3C55A46F2C}" type="VALUE">
                      <a:rPr lang="en-US" sz="2000">
                        <a:solidFill>
                          <a:srgbClr val="00B0F0"/>
                        </a:solidFill>
                      </a:rPr>
                      <a:pPr>
                        <a:defRPr sz="2000" b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>
                        <a:solidFill>
                          <a:srgbClr val="00B0F0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00B0F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84E-4ED1-884C-AA5639E8D3FD}"/>
                </c:ext>
              </c:extLst>
            </c:dLbl>
            <c:dLbl>
              <c:idx val="1"/>
              <c:layout>
                <c:manualLayout>
                  <c:x val="-5.231753167857961E-2"/>
                  <c:y val="9.485621989196453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5D0F9581-39FC-4ED5-8BEA-1772271DCA0F}" type="VALUE">
                      <a:rPr lang="en-US" sz="2000">
                        <a:solidFill>
                          <a:srgbClr val="FF0000"/>
                        </a:solidFill>
                      </a:rPr>
                      <a:pPr>
                        <a:defRPr sz="20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>
                        <a:solidFill>
                          <a:srgbClr val="FF0000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84E-4ED1-884C-AA5639E8D3FD}"/>
                </c:ext>
              </c:extLst>
            </c:dLbl>
            <c:dLbl>
              <c:idx val="2"/>
              <c:layout>
                <c:manualLayout>
                  <c:x val="-4.3225578933443559E-2"/>
                  <c:y val="0.1233896554577573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DA5AC268-E30E-4741-8E1B-BA2DC5EB2B47}" type="VALUE">
                      <a:rPr lang="en-US" sz="2000">
                        <a:solidFill>
                          <a:srgbClr val="00B050"/>
                        </a:solidFill>
                      </a:rPr>
                      <a:pPr>
                        <a:defRPr sz="2000" b="1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>
                        <a:solidFill>
                          <a:srgbClr val="00B050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00B05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84E-4ED1-884C-AA5639E8D3FD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A7D2A55C-CAC6-4721-B7E8-E9EF4DA18D34}" type="VALUE">
                      <a:rPr lang="en-US" sz="2000">
                        <a:solidFill>
                          <a:sysClr val="windowText" lastClr="000000"/>
                        </a:solidFill>
                      </a:rPr>
                      <a:pPr>
                        <a:defRPr sz="20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>
                        <a:solidFill>
                          <a:sysClr val="windowText" lastClr="000000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84E-4ED1-884C-AA5639E8D3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3"/>
                <c:pt idx="0">
                  <c:v>Veipinimą</c:v>
                </c:pt>
                <c:pt idx="1">
                  <c:v>Garinimą</c:v>
                </c:pt>
                <c:pt idx="2">
                  <c:v>Kita - nei vieną</c:v>
                </c:pt>
              </c:strCache>
            </c:strRef>
          </c:cat>
          <c:val>
            <c:numRef>
              <c:f>Sheet1!$C$2:$C$5</c:f>
              <c:numCache>
                <c:formatCode>0</c:formatCode>
                <c:ptCount val="4"/>
                <c:pt idx="0">
                  <c:v>35.365853658536587</c:v>
                </c:pt>
                <c:pt idx="1">
                  <c:v>37.804878048780488</c:v>
                </c:pt>
                <c:pt idx="2">
                  <c:v>26.829268292682926</c:v>
                </c:pt>
                <c:pt idx="3" formatCode="General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84E-4ED1-884C-AA5639E8D3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12429248"/>
        <c:axId val="1412452544"/>
        <c:axId val="1325868000"/>
      </c:line3DChart>
      <c:catAx>
        <c:axId val="1412429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412452544"/>
        <c:crosses val="autoZero"/>
        <c:auto val="1"/>
        <c:lblAlgn val="ctr"/>
        <c:lblOffset val="100"/>
        <c:noMultiLvlLbl val="0"/>
      </c:catAx>
      <c:valAx>
        <c:axId val="14124525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crossAx val="1412429248"/>
        <c:crosses val="autoZero"/>
        <c:crossBetween val="between"/>
      </c:valAx>
      <c:serAx>
        <c:axId val="1325868000"/>
        <c:scaling>
          <c:orientation val="minMax"/>
        </c:scaling>
        <c:delete val="1"/>
        <c:axPos val="b"/>
        <c:majorTickMark val="out"/>
        <c:minorTickMark val="none"/>
        <c:tickLblPos val="nextTo"/>
        <c:crossAx val="1412452544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</a:t>
            </a:r>
            <a:r>
              <a:rPr lang="lt-LT" sz="1800" baseline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gali padėti mesti rūkyti</a:t>
            </a:r>
            <a:endParaRPr lang="en-US" sz="1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3.1123028623941452E-3"/>
          <c:y val="2.620236471797540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>
                <a:innerShdw blurRad="114300">
                  <a:schemeClr val="accent2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3A48-4647-89A3-C5729F87BECF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innerShdw blurRad="114300">
                  <a:schemeClr val="accent2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3A48-4647-89A3-C5729F87BECF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innerShdw blurRad="114300">
                  <a:schemeClr val="accent2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3A48-4647-89A3-C5729F87BECF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innerShdw blurRad="114300">
                  <a:schemeClr val="accent2"/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7-3A48-4647-89A3-C5729F87BECF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E8F1C5A3-7DE9-4249-A9D8-7CDDD35A0201}" type="VALUE">
                      <a:rPr lang="en-US"/>
                      <a:pPr/>
                      <a:t>[REIKŠMĖ]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A48-4647-89A3-C5729F87BEC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B37489F-8C01-418D-8766-DD6F4446078E}" type="VALUE">
                      <a:rPr lang="en-US"/>
                      <a:pPr/>
                      <a:t>[REIKŠMĖ]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A48-4647-89A3-C5729F87BECF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E3120F15-C277-408A-A2B1-FFAB5776211B}" type="VALUE">
                      <a:rPr lang="en-US" sz="2000">
                        <a:solidFill>
                          <a:srgbClr val="FF0000"/>
                        </a:solidFill>
                      </a:rPr>
                      <a:pPr>
                        <a:defRPr sz="20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>
                        <a:solidFill>
                          <a:srgbClr val="FF0000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A48-4647-89A3-C5729F87BEC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81513DD7-9B86-4239-BB9C-149F4D7AFF4C}" type="VALUE">
                      <a:rPr lang="en-US"/>
                      <a:pPr/>
                      <a:t>[REIKŠMĖ]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A48-4647-89A3-C5729F87BEC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1DE6E4B-F720-4540-A76B-AD2963BFA304}" type="VALUE">
                      <a:rPr lang="en-US"/>
                      <a:pPr/>
                      <a:t>[REIKŠMĖ]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3A48-4647-89A3-C5729F87BE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Tėvų parama</c:v>
                </c:pt>
                <c:pt idx="1">
                  <c:v>Kad nebūtų galima įsigyti el. cigarečių net internetu</c:v>
                </c:pt>
                <c:pt idx="2">
                  <c:v>Kad šalia niekas nerūkytų ir neskatintų</c:v>
                </c:pt>
                <c:pt idx="3">
                  <c:v>Sukurta speciali pagalbos linija paaugliams dėl metimo rūkyti</c:v>
                </c:pt>
                <c:pt idx="4">
                  <c:v>Kita</c:v>
                </c:pt>
              </c:strCache>
            </c:strRef>
          </c:cat>
          <c:val>
            <c:numRef>
              <c:f>Sheet1!$C$2:$C$6</c:f>
              <c:numCache>
                <c:formatCode>0</c:formatCode>
                <c:ptCount val="5"/>
                <c:pt idx="0">
                  <c:v>11.788617886178862</c:v>
                </c:pt>
                <c:pt idx="1">
                  <c:v>30.894308943089431</c:v>
                </c:pt>
                <c:pt idx="2">
                  <c:v>33.333333333333336</c:v>
                </c:pt>
                <c:pt idx="3">
                  <c:v>23.983739837398375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A48-4647-89A3-C5729F87BEC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1412433824"/>
        <c:axId val="1412443808"/>
      </c:barChart>
      <c:catAx>
        <c:axId val="1412433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412443808"/>
        <c:crosses val="autoZero"/>
        <c:auto val="1"/>
        <c:lblAlgn val="ctr"/>
        <c:lblOffset val="100"/>
        <c:noMultiLvlLbl val="0"/>
      </c:catAx>
      <c:valAx>
        <c:axId val="1412443808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412433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lt-LT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Į</a:t>
            </a:r>
            <a:r>
              <a:rPr lang="lt-LT" sz="1800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ką kreiptųsi pagalbos, jeigu norėtų mesti rūkyti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4.2976696780255277E-3"/>
          <c:y val="2.29091704080018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823951873272478"/>
          <c:w val="0.88971096502845382"/>
          <c:h val="0.66548068659559145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12"/>
          <c:dPt>
            <c:idx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38100" dist="25400" dir="5400000" rotWithShape="0">
                  <a:srgbClr val="000000">
                    <a:alpha val="2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CE03-4F9D-A6F1-D3E452E623F0}"/>
              </c:ext>
            </c:extLst>
          </c:dPt>
          <c:dPt>
            <c:idx val="1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38100" dist="25400" dir="5400000" rotWithShape="0">
                  <a:srgbClr val="000000">
                    <a:alpha val="2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CE03-4F9D-A6F1-D3E452E623F0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96000"/>
                      <a:lumMod val="104000"/>
                    </a:schemeClr>
                  </a:gs>
                  <a:gs pos="100000">
                    <a:schemeClr val="accent3">
                      <a:shade val="98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2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CE03-4F9D-A6F1-D3E452E623F0}"/>
              </c:ext>
            </c:extLst>
          </c:dPt>
          <c:dPt>
            <c:idx val="3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38100" dist="25400" dir="5400000" rotWithShape="0">
                  <a:srgbClr val="000000">
                    <a:alpha val="2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CE03-4F9D-A6F1-D3E452E623F0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38100" dist="25400" dir="5400000" rotWithShape="0">
                  <a:srgbClr val="000000">
                    <a:alpha val="25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CE03-4F9D-A6F1-D3E452E623F0}"/>
              </c:ext>
            </c:extLst>
          </c:dPt>
          <c:dLbls>
            <c:dLbl>
              <c:idx val="0"/>
              <c:layout>
                <c:manualLayout>
                  <c:x val="-4.3593099249690563E-2"/>
                  <c:y val="-0.1389235720534933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2000" baseline="0">
                        <a:solidFill>
                          <a:srgbClr val="FF0000"/>
                        </a:solidFill>
                      </a:rPr>
                      <a:t>
</a:t>
                    </a:r>
                    <a:fld id="{3A5A5A42-A328-4393-8919-CBE11B59F84F}" type="PERCENTAGE">
                      <a:rPr lang="en-US" sz="2000" baseline="0">
                        <a:solidFill>
                          <a:srgbClr val="FF0000"/>
                        </a:solidFill>
                      </a:rPr>
                      <a:pPr>
                        <a:defRPr sz="20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[PROCENTAI]</a:t>
                    </a:fld>
                    <a:endParaRPr lang="en-US" sz="2000" baseline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E03-4F9D-A6F1-D3E452E623F0}"/>
                </c:ext>
              </c:extLst>
            </c:dLbl>
            <c:dLbl>
              <c:idx val="1"/>
              <c:layout>
                <c:manualLayout>
                  <c:x val="-4.4418636963725593E-3"/>
                  <c:y val="-4.46807816763355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2000" baseline="0">
                        <a:solidFill>
                          <a:schemeClr val="tx1"/>
                        </a:solidFill>
                      </a:rPr>
                      <a:t>
</a:t>
                    </a:r>
                    <a:fld id="{57168F67-4118-4CD3-BBD3-08CF175C2836}" type="PERCENTAGE">
                      <a:rPr lang="en-US" sz="2000" baseline="0">
                        <a:solidFill>
                          <a:schemeClr val="tx1"/>
                        </a:solidFill>
                      </a:rPr>
                      <a:pPr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[PROCENTAI]</a:t>
                    </a:fld>
                    <a:endParaRPr lang="en-US" sz="2000" baseline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E03-4F9D-A6F1-D3E452E623F0}"/>
                </c:ext>
              </c:extLst>
            </c:dLbl>
            <c:dLbl>
              <c:idx val="2"/>
              <c:layout>
                <c:manualLayout>
                  <c:x val="3.0388640444113914E-2"/>
                  <c:y val="-3.013311785175506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2000" baseline="0">
                        <a:solidFill>
                          <a:schemeClr val="tx1"/>
                        </a:solidFill>
                      </a:rPr>
                      <a:t>
</a:t>
                    </a:r>
                    <a:fld id="{C1249E6F-5140-4822-8560-3614C98E401E}" type="PERCENTAGE">
                      <a:rPr lang="en-US" sz="2000" baseline="0">
                        <a:solidFill>
                          <a:schemeClr val="tx1"/>
                        </a:solidFill>
                      </a:rPr>
                      <a:pPr>
                        <a:defRPr sz="20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[PROCENTAI]</a:t>
                    </a:fld>
                    <a:endParaRPr lang="en-US" sz="2000" baseline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E03-4F9D-A6F1-D3E452E623F0}"/>
                </c:ext>
              </c:extLst>
            </c:dLbl>
            <c:dLbl>
              <c:idx val="3"/>
              <c:layout>
                <c:manualLayout>
                  <c:x val="-1.2033391659375933E-2"/>
                  <c:y val="-0.16495875515560554"/>
                </c:manualLayout>
              </c:layout>
              <c:tx>
                <c:rich>
                  <a:bodyPr/>
                  <a:lstStyle/>
                  <a:p>
                    <a:r>
                      <a:rPr lang="en-US" baseline="0"/>
                      <a:t>
</a:t>
                    </a:r>
                    <a:fld id="{F0C4C8B9-9E20-4213-8801-FCBB87F162F0}" type="PERCENTAGE">
                      <a:rPr lang="en-US" baseline="0"/>
                      <a:pPr/>
                      <a:t>[PROCENTAI]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CE03-4F9D-A6F1-D3E452E623F0}"/>
                </c:ext>
              </c:extLst>
            </c:dLbl>
            <c:dLbl>
              <c:idx val="4"/>
              <c:layout>
                <c:manualLayout>
                  <c:x val="7.028222833616124E-2"/>
                  <c:y val="4.1489141975062628E-2"/>
                </c:manualLayout>
              </c:layout>
              <c:tx>
                <c:rich>
                  <a:bodyPr/>
                  <a:lstStyle/>
                  <a:p>
                    <a:r>
                      <a:rPr lang="en-US" baseline="0"/>
                      <a:t>
</a:t>
                    </a:r>
                    <a:fld id="{6B6AA7A2-F0E7-4FE1-85BB-1E255E424B57}" type="PERCENTAGE">
                      <a:rPr lang="en-US" baseline="0"/>
                      <a:pPr/>
                      <a:t>[PROCENTAI]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CE03-4F9D-A6F1-D3E452E623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Tėvus</c:v>
                </c:pt>
                <c:pt idx="1">
                  <c:v>Mokytojus</c:v>
                </c:pt>
                <c:pt idx="2">
                  <c:v>Draugus</c:v>
                </c:pt>
                <c:pt idx="3">
                  <c:v>Šeimos gydytojus</c:v>
                </c:pt>
                <c:pt idx="4">
                  <c:v>Kita - nežino nieko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95</c:v>
                </c:pt>
                <c:pt idx="1">
                  <c:v>17</c:v>
                </c:pt>
                <c:pt idx="2">
                  <c:v>42</c:v>
                </c:pt>
                <c:pt idx="3">
                  <c:v>44</c:v>
                </c:pt>
                <c:pt idx="4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E03-4F9D-A6F1-D3E452E623F0}"/>
            </c:ext>
          </c:extLst>
        </c:ser>
        <c:dLbls>
          <c:dLblPos val="ctr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2664321665807505"/>
          <c:y val="5.035886000975541E-2"/>
          <c:w val="0.16451369820544978"/>
          <c:h val="0.872944974798504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Jeigu</a:t>
            </a:r>
            <a:r>
              <a:rPr lang="en-US" sz="1800" b="1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lt-LT" sz="1800" b="1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ūtų</a:t>
            </a:r>
            <a:r>
              <a:rPr lang="lt-LT" sz="1800" b="1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uždraustos elektroninės cigaretės, ar būtų mažiau rūkančių paauglių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9791665043334562E-2"/>
          <c:y val="0.13694838627472264"/>
          <c:w val="0.97708333521298107"/>
          <c:h val="0.78717042392437975"/>
        </c:manualLayout>
      </c:layout>
      <c:line3DChart>
        <c:grouping val="standar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-7.4768530612817394E-2"/>
                  <c:y val="2.4301442654824659E-2"/>
                </c:manualLayout>
              </c:layout>
              <c:tx>
                <c:rich>
                  <a:bodyPr/>
                  <a:lstStyle/>
                  <a:p>
                    <a:fld id="{DCC38DDB-978C-48ED-9A5D-48369AE9B4EF}" type="VALUE">
                      <a:rPr lang="en-US">
                        <a:solidFill>
                          <a:srgbClr val="FF0000"/>
                        </a:solidFill>
                      </a:rPr>
                      <a:pPr/>
                      <a:t>[REIKŠMĖ]</a:t>
                    </a:fld>
                    <a:r>
                      <a:rPr lang="en-US">
                        <a:solidFill>
                          <a:srgbClr val="FF0000"/>
                        </a:solidFill>
                      </a:rPr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E335-46C9-AAB3-A295248E988F}"/>
                </c:ext>
              </c:extLst>
            </c:dLbl>
            <c:dLbl>
              <c:idx val="1"/>
              <c:layout>
                <c:manualLayout>
                  <c:x val="-4.560186633842956E-2"/>
                  <c:y val="7.144067276699968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00B0F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122668B6-7EE2-49BF-8346-1F513AC0547B}" type="VALUE">
                      <a:rPr lang="en-US" sz="2000">
                        <a:solidFill>
                          <a:srgbClr val="00B0F0"/>
                        </a:solidFill>
                      </a:rPr>
                      <a:pPr>
                        <a:defRPr sz="2000" b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>
                        <a:solidFill>
                          <a:srgbClr val="00B0F0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00B0F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335-46C9-AAB3-A295248E988F}"/>
                </c:ext>
              </c:extLst>
            </c:dLbl>
            <c:dLbl>
              <c:idx val="2"/>
              <c:layout>
                <c:manualLayout>
                  <c:x val="-5.6018532150710947E-2"/>
                  <c:y val="0.1175265808089625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EE6EE4BE-ED79-461C-92A8-EF9FC23FD9FE}" type="VALUE">
                      <a:rPr lang="en-US" sz="2000">
                        <a:solidFill>
                          <a:srgbClr val="00B050"/>
                        </a:solidFill>
                      </a:rPr>
                      <a:pPr>
                        <a:defRPr sz="2000" b="1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>
                        <a:solidFill>
                          <a:srgbClr val="00B050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00B05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648148148148148"/>
                      <c:h val="0.1154761904761904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E335-46C9-AAB3-A295248E988F}"/>
                </c:ext>
              </c:extLst>
            </c:dLbl>
            <c:dLbl>
              <c:idx val="3"/>
              <c:layout>
                <c:manualLayout>
                  <c:x val="3.9351851851851853E-2"/>
                  <c:y val="1.19047619047617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F4758640-FC4D-463D-9A9A-A842D54D3536}" type="VALUE">
                      <a:rPr lang="en-US" sz="2000">
                        <a:solidFill>
                          <a:sysClr val="windowText" lastClr="000000"/>
                        </a:solidFill>
                      </a:rPr>
                      <a:pPr>
                        <a:defRPr sz="2000" b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>
                        <a:solidFill>
                          <a:sysClr val="windowText" lastClr="000000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335-46C9-AAB3-A295248E98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Taip, būtų mažiau</c:v>
                </c:pt>
                <c:pt idx="1">
                  <c:v>Ne, nebūtų</c:v>
                </c:pt>
                <c:pt idx="2">
                  <c:v>Neturiu nuomonės</c:v>
                </c:pt>
                <c:pt idx="3">
                  <c:v>Kita </c:v>
                </c:pt>
              </c:strCache>
            </c:strRef>
          </c:cat>
          <c:val>
            <c:numRef>
              <c:f>Sheet1!$C$2:$C$5</c:f>
              <c:numCache>
                <c:formatCode>0</c:formatCode>
                <c:ptCount val="4"/>
                <c:pt idx="0">
                  <c:v>58.130081300813011</c:v>
                </c:pt>
                <c:pt idx="1">
                  <c:v>21.951219512195124</c:v>
                </c:pt>
                <c:pt idx="2">
                  <c:v>19.918699186991869</c:v>
                </c:pt>
                <c:pt idx="3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335-46C9-AAB3-A295248E98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10813472"/>
        <c:axId val="1410806400"/>
        <c:axId val="1410486720"/>
      </c:line3DChart>
      <c:catAx>
        <c:axId val="1410813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410806400"/>
        <c:crosses val="autoZero"/>
        <c:auto val="1"/>
        <c:lblAlgn val="ctr"/>
        <c:lblOffset val="100"/>
        <c:noMultiLvlLbl val="0"/>
      </c:catAx>
      <c:valAx>
        <c:axId val="141080640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crossAx val="1410813472"/>
        <c:crosses val="autoZero"/>
        <c:crossBetween val="between"/>
      </c:valAx>
      <c:serAx>
        <c:axId val="1410486720"/>
        <c:scaling>
          <c:orientation val="minMax"/>
        </c:scaling>
        <c:delete val="1"/>
        <c:axPos val="b"/>
        <c:majorTickMark val="out"/>
        <c:minorTickMark val="none"/>
        <c:tickLblPos val="nextTo"/>
        <c:crossAx val="1410806400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00" b="1" i="0" u="none" strike="noStrike" kern="1200" cap="all" spc="15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r>
              <a:rPr lang="lt-LT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MOKINIŲ amžius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35800811587971293"/>
          <c:y val="3.58575735614344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00" b="1" i="0" u="none" strike="noStrike" kern="1200" cap="all" spc="15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 w="19050" cap="flat" cmpd="sng" algn="ctr">
          <a:solidFill>
            <a:schemeClr val="tx1">
              <a:lumMod val="25000"/>
              <a:lumOff val="75000"/>
            </a:schemeClr>
          </a:solidFill>
          <a:round/>
        </a:ln>
        <a:effectLst/>
        <a:sp3d contourW="19050">
          <a:contourClr>
            <a:schemeClr val="tx1">
              <a:lumMod val="25000"/>
              <a:lumOff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6801872074882997E-2"/>
          <c:y val="0.27578511261673683"/>
          <c:w val="0.95196242361596684"/>
          <c:h val="0.50688575899843502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1 seka</c:v>
                </c:pt>
              </c:strCache>
            </c:strRef>
          </c:tx>
          <c:spPr>
            <a:pattFill prst="ltDnDiag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solidFill>
                <a:schemeClr val="accent1"/>
              </a:solidFill>
            </a:ln>
            <a:effectLst/>
            <a:sp3d>
              <a:contourClr>
                <a:schemeClr val="accent1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1"/>
                </a:solidFill>
              </a:ln>
              <a:effectLst/>
              <a:sp3d>
                <a:contourClr>
                  <a:schemeClr val="accen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F27-4719-BFE3-F50ECB28925F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1"/>
                </a:solidFill>
              </a:ln>
              <a:effectLst/>
              <a:sp3d>
                <a:contourClr>
                  <a:schemeClr val="accen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F27-4719-BFE3-F50ECB28925F}"/>
              </c:ext>
            </c:extLst>
          </c:dPt>
          <c:dPt>
            <c:idx val="2"/>
            <c:invertIfNegative val="0"/>
            <c:bubble3D val="0"/>
            <c:spPr>
              <a:solidFill>
                <a:srgbClr val="00B0F0"/>
              </a:solidFill>
              <a:ln>
                <a:solidFill>
                  <a:schemeClr val="accent1"/>
                </a:solidFill>
              </a:ln>
              <a:effectLst/>
              <a:sp3d>
                <a:contourClr>
                  <a:schemeClr val="accen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F27-4719-BFE3-F50ECB28925F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accent1"/>
                </a:solidFill>
              </a:ln>
              <a:effectLst/>
              <a:sp3d>
                <a:contourClr>
                  <a:schemeClr val="accen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F27-4719-BFE3-F50ECB28925F}"/>
              </c:ext>
            </c:extLst>
          </c:dPt>
          <c:dPt>
            <c:idx val="4"/>
            <c:invertIfNegative val="0"/>
            <c:bubble3D val="0"/>
            <c:spPr>
              <a:pattFill prst="ltDnDiag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ln>
                <a:solidFill>
                  <a:schemeClr val="accent1"/>
                </a:solidFill>
              </a:ln>
              <a:effectLst/>
              <a:sp3d>
                <a:contourClr>
                  <a:schemeClr val="accen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5F27-4719-BFE3-F50ECB28925F}"/>
              </c:ext>
            </c:extLst>
          </c:dPt>
          <c:dLbls>
            <c:dLbl>
              <c:idx val="0"/>
              <c:layout>
                <c:manualLayout>
                  <c:x val="-2.5290844714213221E-3"/>
                  <c:y val="-0.1872659176029963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800" b="1">
                        <a:solidFill>
                          <a:schemeClr val="accent2">
                            <a:lumMod val="75000"/>
                          </a:schemeClr>
                        </a:solidFill>
                      </a:rPr>
                      <a:t>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F27-4719-BFE3-F50ECB28925F}"/>
                </c:ext>
              </c:extLst>
            </c:dLbl>
            <c:dLbl>
              <c:idx val="1"/>
              <c:layout>
                <c:manualLayout>
                  <c:x val="5.9703680081701106E-3"/>
                  <c:y val="-0.2496434039580772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800" b="1" dirty="0">
                        <a:solidFill>
                          <a:srgbClr val="FF0000"/>
                        </a:solidFill>
                      </a:rPr>
                      <a:t>64%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F27-4719-BFE3-F50ECB28925F}"/>
                </c:ext>
              </c:extLst>
            </c:dLbl>
            <c:dLbl>
              <c:idx val="2"/>
              <c:layout>
                <c:manualLayout>
                  <c:x val="-2.5290844714213456E-3"/>
                  <c:y val="-0.2996254681647940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800" b="1">
                        <a:solidFill>
                          <a:srgbClr val="00B050"/>
                        </a:solidFill>
                      </a:rPr>
                      <a:t>29%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00B05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F27-4719-BFE3-F50ECB28925F}"/>
                </c:ext>
              </c:extLst>
            </c:dLbl>
            <c:dLbl>
              <c:idx val="3"/>
              <c:layout>
                <c:manualLayout>
                  <c:x val="1.7703591299949417E-2"/>
                  <c:y val="-0.3745318352059925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800" b="1">
                        <a:solidFill>
                          <a:srgbClr val="FF0000"/>
                        </a:solidFill>
                      </a:rPr>
                      <a:t>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F27-4719-BFE3-F50ECB28925F}"/>
                </c:ext>
              </c:extLst>
            </c:dLbl>
            <c:dLbl>
              <c:idx val="4"/>
              <c:layout>
                <c:manualLayout>
                  <c:x val="2.2761760242792018E-2"/>
                  <c:y val="-0.243445692883895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rgbClr val="00B0F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800" b="1">
                        <a:solidFill>
                          <a:srgbClr val="00B0F0"/>
                        </a:solidFill>
                      </a:rPr>
                      <a:t>18%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rgbClr val="00B0F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F27-4719-BFE3-F50ECB2892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10 - 12</c:v>
                </c:pt>
                <c:pt idx="1">
                  <c:v>12 - 14</c:v>
                </c:pt>
                <c:pt idx="2">
                  <c:v>14 - 16</c:v>
                </c:pt>
                <c:pt idx="3">
                  <c:v>16 - 18</c:v>
                </c:pt>
              </c:strCache>
            </c:strRef>
          </c:cat>
          <c:val>
            <c:numRef>
              <c:f>Lapas1!$B$2:$B$6</c:f>
              <c:numCache>
                <c:formatCode>0.00%</c:formatCode>
                <c:ptCount val="5"/>
                <c:pt idx="0">
                  <c:v>18</c:v>
                </c:pt>
                <c:pt idx="1">
                  <c:v>156</c:v>
                </c:pt>
                <c:pt idx="2">
                  <c:v>0.71</c:v>
                </c:pt>
                <c:pt idx="3">
                  <c:v>0.01</c:v>
                </c:pt>
              </c:numCache>
            </c:numRef>
          </c:val>
          <c:shape val="pyramidToMax"/>
          <c:extLst>
            <c:ext xmlns:c16="http://schemas.microsoft.com/office/drawing/2014/chart" uri="{C3380CC4-5D6E-409C-BE32-E72D297353CC}">
              <c16:uniqueId val="{0000000A-5F27-4719-BFE3-F50ECB28925F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 seka</c:v>
                </c:pt>
              </c:strCache>
            </c:strRef>
          </c:tx>
          <c:spPr>
            <a:pattFill prst="ltDnDiag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solidFill>
                <a:schemeClr val="accent2"/>
              </a:solidFill>
            </a:ln>
            <a:effectLst/>
            <a:sp3d>
              <a:contourClr>
                <a:schemeClr val="accent2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10 - 12</c:v>
                </c:pt>
                <c:pt idx="1">
                  <c:v>12 - 14</c:v>
                </c:pt>
                <c:pt idx="2">
                  <c:v>14 - 16</c:v>
                </c:pt>
                <c:pt idx="3">
                  <c:v>16 - 18</c:v>
                </c:pt>
              </c:strCache>
            </c:strRef>
          </c:cat>
          <c:val>
            <c:numRef>
              <c:f>Lapas1!$C$2:$C$6</c:f>
              <c:numCache>
                <c:formatCode>General</c:formatCode>
                <c:ptCount val="5"/>
              </c:numCache>
            </c:numRef>
          </c:val>
          <c:shape val="pyramidToMax"/>
          <c:extLst>
            <c:ext xmlns:c16="http://schemas.microsoft.com/office/drawing/2014/chart" uri="{C3380CC4-5D6E-409C-BE32-E72D297353CC}">
              <c16:uniqueId val="{0000000B-5F27-4719-BFE3-F50ECB28925F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3 seka</c:v>
                </c:pt>
              </c:strCache>
            </c:strRef>
          </c:tx>
          <c:spPr>
            <a:pattFill prst="ltDnDiag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solidFill>
                <a:schemeClr val="accent3"/>
              </a:solidFill>
            </a:ln>
            <a:effectLst/>
            <a:sp3d>
              <a:contourClr>
                <a:schemeClr val="accent3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10 - 12</c:v>
                </c:pt>
                <c:pt idx="1">
                  <c:v>12 - 14</c:v>
                </c:pt>
                <c:pt idx="2">
                  <c:v>14 - 16</c:v>
                </c:pt>
                <c:pt idx="3">
                  <c:v>16 - 18</c:v>
                </c:pt>
              </c:strCache>
            </c:strRef>
          </c:cat>
          <c:val>
            <c:numRef>
              <c:f>Lapas1!$D$2:$D$6</c:f>
              <c:numCache>
                <c:formatCode>General</c:formatCode>
                <c:ptCount val="5"/>
              </c:numCache>
            </c:numRef>
          </c:val>
          <c:shape val="pyramidToMax"/>
          <c:extLst>
            <c:ext xmlns:c16="http://schemas.microsoft.com/office/drawing/2014/chart" uri="{C3380CC4-5D6E-409C-BE32-E72D297353CC}">
              <c16:uniqueId val="{0000000C-5F27-4719-BFE3-F50ECB28925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pyramidToMax"/>
        <c:axId val="441333712"/>
        <c:axId val="441334040"/>
        <c:axId val="0"/>
      </c:bar3DChart>
      <c:catAx>
        <c:axId val="441333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41334040"/>
        <c:crosses val="autoZero"/>
        <c:auto val="1"/>
        <c:lblAlgn val="ctr"/>
        <c:lblOffset val="100"/>
        <c:noMultiLvlLbl val="0"/>
      </c:catAx>
      <c:valAx>
        <c:axId val="441334040"/>
        <c:scaling>
          <c:orientation val="minMax"/>
        </c:scaling>
        <c:delete val="1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0.00%" sourceLinked="1"/>
        <c:majorTickMark val="none"/>
        <c:minorTickMark val="none"/>
        <c:tickLblPos val="nextTo"/>
        <c:crossAx val="441333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r">
              <a:defRPr sz="1800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r>
              <a:rPr lang="lt-LT" sz="1800" dirty="0">
                <a:solidFill>
                  <a:srgbClr val="FF0000"/>
                </a:solidFill>
              </a:rPr>
              <a:t> </a:t>
            </a:r>
            <a:r>
              <a:rPr lang="lt-LT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Priežastys,</a:t>
            </a:r>
            <a:r>
              <a:rPr lang="lt-LT" sz="1800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kodėl paaugliai pradeda rūkyti</a:t>
            </a: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55129760338016709"/>
          <c:y val="2.34604593123822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r">
            <a:defRPr sz="1800" b="1" i="0" u="none" strike="noStrike" kern="120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Lapas1!$B$1</c:f>
              <c:strCache>
                <c:ptCount val="1"/>
                <c:pt idx="0">
                  <c:v>Pardavimas</c:v>
                </c:pt>
              </c:strCache>
            </c:strRef>
          </c:tx>
          <c:dPt>
            <c:idx val="0"/>
            <c:bubble3D val="0"/>
            <c:explosion val="3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0D0-4A61-9E83-347BB1147F0C}"/>
              </c:ext>
            </c:extLst>
          </c:dPt>
          <c:dPt>
            <c:idx val="1"/>
            <c:bubble3D val="0"/>
            <c:explosion val="19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0D0-4A61-9E83-347BB1147F0C}"/>
              </c:ext>
            </c:extLst>
          </c:dPt>
          <c:dPt>
            <c:idx val="2"/>
            <c:bubble3D val="0"/>
            <c:explosion val="61"/>
            <c:spPr>
              <a:solidFill>
                <a:schemeClr val="dk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0D0-4A61-9E83-347BB1147F0C}"/>
              </c:ext>
            </c:extLst>
          </c:dPt>
          <c:dPt>
            <c:idx val="3"/>
            <c:bubble3D val="0"/>
            <c:explosion val="14"/>
            <c:spPr>
              <a:solidFill>
                <a:srgbClr val="FFFF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0D0-4A61-9E83-347BB1147F0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C0D0-4A61-9E83-347BB1147F0C}"/>
              </c:ext>
            </c:extLst>
          </c:dPt>
          <c:dLbls>
            <c:dLbl>
              <c:idx val="0"/>
              <c:layout>
                <c:manualLayout>
                  <c:x val="-3.8675026732769516E-3"/>
                  <c:y val="6.461532733940172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0D0-4A61-9E83-347BB1147F0C}"/>
                </c:ext>
              </c:extLst>
            </c:dLbl>
            <c:dLbl>
              <c:idx val="1"/>
              <c:layout>
                <c:manualLayout>
                  <c:x val="0.22544281244589734"/>
                  <c:y val="-0.1227310519986390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0D0-4A61-9E83-347BB1147F0C}"/>
                </c:ext>
              </c:extLst>
            </c:dLbl>
            <c:dLbl>
              <c:idx val="2"/>
              <c:layout>
                <c:manualLayout>
                  <c:x val="2.1183694630763652E-3"/>
                  <c:y val="1.401872638260640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0D0-4A61-9E83-347BB1147F0C}"/>
                </c:ext>
              </c:extLst>
            </c:dLbl>
            <c:dLbl>
              <c:idx val="3"/>
              <c:layout>
                <c:manualLayout>
                  <c:x val="4.0393538770616598E-2"/>
                  <c:y val="2.332607360250180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0D0-4A61-9E83-347BB1147F0C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Lapas1!$A$2:$A$6</c:f>
              <c:strCache>
                <c:ptCount val="5"/>
                <c:pt idx="0">
                  <c:v>Tai daro mano draugai, todėl nenoriu išsiskirti</c:v>
                </c:pt>
                <c:pt idx="1">
                  <c:v>Tai labai "kieta", todėl</c:v>
                </c:pt>
                <c:pt idx="2">
                  <c:v>Mano šeimos nariai parodė tokį pavyzdį</c:v>
                </c:pt>
                <c:pt idx="3">
                  <c:v>Užsinorėjau išbandyti kažką naujo</c:v>
                </c:pt>
                <c:pt idx="4">
                  <c:v>Kita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63</c:v>
                </c:pt>
                <c:pt idx="1">
                  <c:v>134</c:v>
                </c:pt>
                <c:pt idx="2">
                  <c:v>4</c:v>
                </c:pt>
                <c:pt idx="3">
                  <c:v>38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0D0-4A61-9E83-347BB1147F0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328211577719454"/>
          <c:y val="0.21512334390035664"/>
          <c:w val="0.32282899533391657"/>
          <c:h val="0.77242854352845713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679738562091505E-2"/>
          <c:y val="0.11851851851851852"/>
          <c:w val="0.94864612511671331"/>
          <c:h val="0.48562962962962963"/>
        </c:manualLayout>
      </c:layout>
      <c:lineChart>
        <c:grouping val="stacked"/>
        <c:varyColors val="0"/>
        <c:ser>
          <c:idx val="1"/>
          <c:order val="0"/>
          <c:tx>
            <c:strRef>
              <c:f>Lapas1!$C$1</c:f>
              <c:strCache>
                <c:ptCount val="1"/>
                <c:pt idx="0">
                  <c:v>2 seka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2C8681E8-1519-4DCA-BB79-2EDBAA616ED4}" type="VALUE">
                      <a:rPr lang="en-US" sz="200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000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7030A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B155-49F0-BACC-0C2F814A8248}"/>
                </c:ext>
              </c:extLst>
            </c:dLbl>
            <c:dLbl>
              <c:idx val="1"/>
              <c:layout>
                <c:manualLayout>
                  <c:x val="-4.7453703703703706E-2"/>
                  <c:y val="-1.984126984126987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BC49AE6B-52EE-4501-85A7-3C9E151D14F1}" type="VALUE">
                      <a: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0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155-49F0-BACC-0C2F814A8248}"/>
                </c:ext>
              </c:extLst>
            </c:dLbl>
            <c:dLbl>
              <c:idx val="2"/>
              <c:layout>
                <c:manualLayout>
                  <c:x val="-3.8194444444444448E-2"/>
                  <c:y val="3.571428571428564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00B0F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816C4AEA-6EF4-4352-9198-00144236E7AC}" type="VALUE">
                      <a:rPr lang="en-US" sz="2000">
                        <a:solidFill>
                          <a:srgbClr val="00B0F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000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>
                        <a:solidFill>
                          <a:srgbClr val="00B0F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00B0F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B155-49F0-BACC-0C2F814A8248}"/>
                </c:ext>
              </c:extLst>
            </c:dLbl>
            <c:dLbl>
              <c:idx val="3"/>
              <c:layout>
                <c:manualLayout>
                  <c:x val="-2.8935185185185099E-2"/>
                  <c:y val="-3.174603174603174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B7DBFA56-1C7E-497A-91A0-831EFAF4BA54}" type="VALUE">
                      <a:rPr lang="en-US" sz="200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00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00B05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155-49F0-BACC-0C2F814A8248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F1BCC221-9812-47F1-8902-F4E74198522A}" type="VALUE">
                      <a: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0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B155-49F0-BACC-0C2F814A82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Labai gera</c:v>
                </c:pt>
                <c:pt idx="1">
                  <c:v>Neturiu nuomonės, nes nerūkau</c:v>
                </c:pt>
                <c:pt idx="2">
                  <c:v>Tai puikus dalykas numalšinti stresą</c:v>
                </c:pt>
                <c:pt idx="3">
                  <c:v>Žinau, kad tai negerai, bet vis tiek taip darau</c:v>
                </c:pt>
                <c:pt idx="4">
                  <c:v>Kita</c:v>
                </c:pt>
              </c:strCache>
            </c:strRef>
          </c:cat>
          <c:val>
            <c:numRef>
              <c:f>Lapas1!$C$2:$C$6</c:f>
              <c:numCache>
                <c:formatCode>0</c:formatCode>
                <c:ptCount val="5"/>
                <c:pt idx="0">
                  <c:v>2.4390243902439024</c:v>
                </c:pt>
                <c:pt idx="1">
                  <c:v>44.715447154471548</c:v>
                </c:pt>
                <c:pt idx="2">
                  <c:v>13.414634146341463</c:v>
                </c:pt>
                <c:pt idx="3">
                  <c:v>39.430894308943088</c:v>
                </c:pt>
                <c:pt idx="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B155-49F0-BACC-0C2F814A824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63511392"/>
        <c:axId val="363508768"/>
      </c:lineChart>
      <c:catAx>
        <c:axId val="363511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63508768"/>
        <c:crosses val="autoZero"/>
        <c:auto val="1"/>
        <c:lblAlgn val="ctr"/>
        <c:lblOffset val="100"/>
        <c:noMultiLvlLbl val="0"/>
      </c:catAx>
      <c:valAx>
        <c:axId val="36350876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crossAx val="363511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lt-LT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</a:t>
            </a:r>
            <a:r>
              <a:rPr lang="lt-LT" sz="1800" b="1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kur sužinojo apie elektronines cigaretes</a:t>
            </a:r>
            <a:endParaRPr 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30075533894727952"/>
          <c:y val="2.62984810297615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1"/>
          <c:order val="0"/>
          <c:tx>
            <c:strRef>
              <c:f>Lapas1!$C$1</c:f>
              <c:strCache>
                <c:ptCount val="1"/>
                <c:pt idx="0">
                  <c:v>2 seka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23D-4460-A92C-E958D8CF9E01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23D-4460-A92C-E958D8CF9E01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23D-4460-A92C-E958D8CF9E01}"/>
              </c:ext>
            </c:extLst>
          </c:dPt>
          <c:dLbls>
            <c:dLbl>
              <c:idx val="0"/>
              <c:layout>
                <c:manualLayout>
                  <c:x val="2.213368747233289E-3"/>
                  <c:y val="-1.388888888888888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F2E9F8E5-C5E2-4885-83EC-2A0619C2F326}" type="VALUE">
                      <a:rPr lang="en-US" sz="2000">
                        <a:solidFill>
                          <a:srgbClr val="00B050"/>
                        </a:solidFill>
                      </a:rPr>
                      <a:pPr>
                        <a:defRPr sz="2000" b="1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>
                        <a:solidFill>
                          <a:srgbClr val="00B050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00B05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23D-4460-A92C-E958D8CF9E01}"/>
                </c:ext>
              </c:extLst>
            </c:dLbl>
            <c:dLbl>
              <c:idx val="1"/>
              <c:layout>
                <c:manualLayout>
                  <c:x val="2.213368747233289E-3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00B0F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100CE4B8-A623-462B-96F4-899E9BE0BFE2}" type="VALUE">
                      <a:rPr lang="en-US" sz="2000">
                        <a:solidFill>
                          <a:srgbClr val="00B0F0"/>
                        </a:solidFill>
                      </a:rPr>
                      <a:pPr>
                        <a:defRPr sz="2000" b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>
                        <a:solidFill>
                          <a:srgbClr val="00B0F0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00B0F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23D-4460-A92C-E958D8CF9E01}"/>
                </c:ext>
              </c:extLst>
            </c:dLbl>
            <c:dLbl>
              <c:idx val="2"/>
              <c:layout>
                <c:manualLayout>
                  <c:x val="-4.4267374944667402E-3"/>
                  <c:y val="-6.3656672040099962E-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6FDED5FD-8BB0-43D1-BD45-D5D1FD4278C6}" type="VALUE">
                      <a:rPr lang="en-US" sz="2000">
                        <a:solidFill>
                          <a:srgbClr val="FF0000"/>
                        </a:solidFill>
                      </a:rPr>
                      <a:pPr>
                        <a:defRPr sz="20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>
                        <a:solidFill>
                          <a:srgbClr val="FF0000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D23D-4460-A92C-E958D8CF9E01}"/>
                </c:ext>
              </c:extLst>
            </c:dLbl>
            <c:dLbl>
              <c:idx val="3"/>
              <c:layout>
                <c:manualLayout>
                  <c:x val="-2.2104332449160036E-3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103DED4D-789B-4DDB-ABDA-7B4972211020}" type="VALUE">
                      <a:rPr lang="en-US" sz="2000">
                        <a:solidFill>
                          <a:srgbClr val="7030A0"/>
                        </a:solidFill>
                      </a:rPr>
                      <a:pPr>
                        <a:defRPr sz="2000" b="1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>
                        <a:solidFill>
                          <a:srgbClr val="7030A0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7030A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D23D-4460-A92C-E958D8CF9E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Perskaičiau internete ir susidomėjau</c:v>
                </c:pt>
                <c:pt idx="1">
                  <c:v>Pamačiau reklamą ir panorau išbandyti</c:v>
                </c:pt>
                <c:pt idx="2">
                  <c:v>Draugai leido pabandyti ir užsikabinau</c:v>
                </c:pt>
                <c:pt idx="3">
                  <c:v>Kita - nerūkau ir nieko nežinau</c:v>
                </c:pt>
              </c:strCache>
            </c:strRef>
          </c:cat>
          <c:val>
            <c:numRef>
              <c:f>Lapas1!$C$2:$C$5</c:f>
              <c:numCache>
                <c:formatCode>0</c:formatCode>
                <c:ptCount val="4"/>
                <c:pt idx="0">
                  <c:v>22.357723577235774</c:v>
                </c:pt>
                <c:pt idx="1">
                  <c:v>11.788617886178862</c:v>
                </c:pt>
                <c:pt idx="2">
                  <c:v>48.780487804878049</c:v>
                </c:pt>
                <c:pt idx="3">
                  <c:v>17.073170731707318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23D-4460-A92C-E958D8CF9E0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635040344"/>
        <c:axId val="635041328"/>
      </c:barChart>
      <c:catAx>
        <c:axId val="635040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35041328"/>
        <c:crosses val="autoZero"/>
        <c:auto val="1"/>
        <c:lblAlgn val="ctr"/>
        <c:lblOffset val="100"/>
        <c:noMultiLvlLbl val="0"/>
      </c:catAx>
      <c:valAx>
        <c:axId val="63504132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crossAx val="635040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</a:t>
            </a:r>
            <a:r>
              <a:rPr lang="en-US" sz="1800" baseline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paskatino r</a:t>
            </a:r>
            <a:r>
              <a:rPr lang="lt-LT" sz="1800" baseline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ūkyti elektronines cigaretes</a:t>
            </a:r>
            <a:endParaRPr lang="en-US" sz="1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5.0850648877223667E-2"/>
          <c:y val="1.9841269841269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1870768060089684E-2"/>
          <c:y val="0.23591220640171942"/>
          <c:w val="0.95350298592142679"/>
          <c:h val="0.6783461425717184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Lapas1!$C$1</c:f>
              <c:strCache>
                <c:ptCount val="1"/>
                <c:pt idx="0">
                  <c:v>2 seka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A75-47E4-B34A-0059694596D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A75-47E4-B34A-0059694596DE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A75-47E4-B34A-0059694596DE}"/>
              </c:ext>
            </c:extLst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A75-47E4-B34A-0059694596DE}"/>
              </c:ext>
            </c:extLst>
          </c:dPt>
          <c:dLbls>
            <c:dLbl>
              <c:idx val="0"/>
              <c:layout>
                <c:manualLayout>
                  <c:x val="0"/>
                  <c:y val="7.407407407407407E-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5A45D5EF-5816-42E5-AD60-545E15A54EA1}" type="VALUE">
                      <a:rPr lang="en-US" sz="2000">
                        <a:solidFill>
                          <a:srgbClr val="FF0000"/>
                        </a:solidFill>
                      </a:rPr>
                      <a:pPr>
                        <a:defRPr sz="20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>
                        <a:solidFill>
                          <a:srgbClr val="FF0000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A75-47E4-B34A-0059694596DE}"/>
                </c:ext>
              </c:extLst>
            </c:dLbl>
            <c:dLbl>
              <c:idx val="1"/>
              <c:layout>
                <c:manualLayout>
                  <c:x val="0"/>
                  <c:y val="-1.661533974919801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5F8C1DF8-43BA-4BD1-A652-D8C41BF64F25}" type="VALUE">
                      <a:rPr lang="en-US" sz="2000">
                        <a:solidFill>
                          <a:srgbClr val="00B050"/>
                        </a:solidFill>
                      </a:rPr>
                      <a:pPr>
                        <a:defRPr sz="2000" b="1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>
                        <a:solidFill>
                          <a:srgbClr val="00B050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00B05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A75-47E4-B34A-0059694596DE}"/>
                </c:ext>
              </c:extLst>
            </c:dLbl>
            <c:dLbl>
              <c:idx val="2"/>
              <c:layout>
                <c:manualLayout>
                  <c:x val="2.136752136752137E-3"/>
                  <c:y val="-3.6162146398366869E-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DC594A56-61E6-4399-89CD-921C00C1DED4}" type="VALUE">
                      <a:rPr lang="en-US" sz="2000">
                        <a:solidFill>
                          <a:srgbClr val="7030A0"/>
                        </a:solidFill>
                      </a:rPr>
                      <a:pPr>
                        <a:defRPr sz="2000" b="1">
                          <a:solidFill>
                            <a:srgbClr val="7030A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>
                        <a:solidFill>
                          <a:srgbClr val="7030A0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7030A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A75-47E4-B34A-0059694596DE}"/>
                </c:ext>
              </c:extLst>
            </c:dLbl>
            <c:dLbl>
              <c:idx val="3"/>
              <c:layout>
                <c:manualLayout>
                  <c:x val="0"/>
                  <c:y val="-1.407407407407410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00B0F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B934AE0D-9E28-46FE-A00F-5CBAA896BEE1}" type="VALUE">
                      <a:rPr lang="en-US" sz="2000">
                        <a:solidFill>
                          <a:srgbClr val="00B0F0"/>
                        </a:solidFill>
                      </a:rPr>
                      <a:pPr>
                        <a:defRPr sz="2000" b="1">
                          <a:solidFill>
                            <a:srgbClr val="00B0F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>
                        <a:solidFill>
                          <a:srgbClr val="00B0F0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00B0F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A75-47E4-B34A-0059694596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Draugai</c:v>
                </c:pt>
                <c:pt idx="1">
                  <c:v>Pats ( pati ) sugalvojau</c:v>
                </c:pt>
                <c:pt idx="2">
                  <c:v>Išgirdau reklamą per TV ir susidomėjau</c:v>
                </c:pt>
                <c:pt idx="3">
                  <c:v>Kita - nerūkau.</c:v>
                </c:pt>
              </c:strCache>
            </c:strRef>
          </c:cat>
          <c:val>
            <c:numRef>
              <c:f>Lapas1!$C$2:$C$5</c:f>
              <c:numCache>
                <c:formatCode>0</c:formatCode>
                <c:ptCount val="4"/>
                <c:pt idx="0">
                  <c:v>42.27642276422764</c:v>
                </c:pt>
                <c:pt idx="1">
                  <c:v>13.414634146341463</c:v>
                </c:pt>
                <c:pt idx="2">
                  <c:v>5.2845528455284549</c:v>
                </c:pt>
                <c:pt idx="3">
                  <c:v>38.617886178861788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A75-47E4-B34A-0059694596D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67"/>
        <c:overlap val="-43"/>
        <c:axId val="591649744"/>
        <c:axId val="591646792"/>
      </c:barChart>
      <c:catAx>
        <c:axId val="5916497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cap="none" spc="0" normalizeH="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91646792"/>
        <c:crosses val="autoZero"/>
        <c:auto val="1"/>
        <c:lblAlgn val="ctr"/>
        <c:lblOffset val="100"/>
        <c:noMultiLvlLbl val="0"/>
      </c:catAx>
      <c:valAx>
        <c:axId val="591646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1649744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Kaip</a:t>
            </a:r>
            <a:r>
              <a:rPr lang="lt-LT" sz="2000" baseline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pasikeitė emocinė būsena pradėjus rūkyti</a:t>
            </a:r>
            <a:endParaRPr lang="en-US" sz="2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3614129337511741"/>
          <c:y val="0.25261689022540523"/>
          <c:w val="0.19764516893582282"/>
          <c:h val="0.59392869861116604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4"/>
          <c:dPt>
            <c:idx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644-43E0-A86C-DB0A3DB21EA2}"/>
              </c:ext>
            </c:extLst>
          </c:dPt>
          <c:dPt>
            <c:idx val="1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644-43E0-A86C-DB0A3DB21EA2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644-43E0-A86C-DB0A3DB21EA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9644-43E0-A86C-DB0A3DB21EA2}"/>
              </c:ext>
            </c:extLst>
          </c:dPt>
          <c:dLbls>
            <c:dLbl>
              <c:idx val="0"/>
              <c:layout>
                <c:manualLayout>
                  <c:x val="5.5741360089186176E-2"/>
                  <c:y val="-2.6800670016750419E-2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644-43E0-A86C-DB0A3DB21EA2}"/>
                </c:ext>
              </c:extLst>
            </c:dLbl>
            <c:dLbl>
              <c:idx val="1"/>
              <c:layout>
                <c:manualLayout>
                  <c:x val="4.459308807134886E-2"/>
                  <c:y val="0.12730318257956449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644-43E0-A86C-DB0A3DB21EA2}"/>
                </c:ext>
              </c:extLst>
            </c:dLbl>
            <c:dLbl>
              <c:idx val="2"/>
              <c:layout>
                <c:manualLayout>
                  <c:x val="-5.7971014492753624E-2"/>
                  <c:y val="8.040201005025113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644-43E0-A86C-DB0A3DB21EA2}"/>
                </c:ext>
              </c:extLst>
            </c:dLbl>
            <c:dLbl>
              <c:idx val="3"/>
              <c:layout>
                <c:manualLayout>
                  <c:x val="-4.0133779264214069E-2"/>
                  <c:y val="-8.0402010050251257E-2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644-43E0-A86C-DB0A3DB21EA2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Nepastebėjau skirtumo</c:v>
                </c:pt>
                <c:pt idx="1">
                  <c:v>Pablogėjo</c:v>
                </c:pt>
                <c:pt idx="2">
                  <c:v>Nepasikeitė</c:v>
                </c:pt>
                <c:pt idx="3">
                  <c:v>Kita - nepasikeitė, nes nerūkau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94</c:v>
                </c:pt>
                <c:pt idx="1">
                  <c:v>22</c:v>
                </c:pt>
                <c:pt idx="2">
                  <c:v>56</c:v>
                </c:pt>
                <c:pt idx="3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644-43E0-A86C-DB0A3DB21EA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1016232568231907"/>
          <c:y val="5.2297922483264314E-2"/>
          <c:w val="0.27540024052177425"/>
          <c:h val="0.9346765322676372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lt-LT" sz="2400" b="1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prie rūkymo galima priprasti </a:t>
            </a:r>
          </a:p>
        </c:rich>
      </c:tx>
      <c:layout>
        <c:manualLayout>
          <c:xMode val="edge"/>
          <c:yMode val="edge"/>
          <c:x val="2.8547457208874618E-3"/>
          <c:y val="5.333333333333333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19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67B-449F-8C94-B451B348BDF0}"/>
              </c:ext>
            </c:extLst>
          </c:dPt>
          <c:dPt>
            <c:idx val="1"/>
            <c:bubble3D val="0"/>
            <c:explosion val="15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67B-449F-8C94-B451B348BDF0}"/>
              </c:ext>
            </c:extLst>
          </c:dPt>
          <c:dPt>
            <c:idx val="2"/>
            <c:bubble3D val="0"/>
            <c:explosion val="19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67B-449F-8C94-B451B348BDF0}"/>
              </c:ext>
            </c:extLst>
          </c:dPt>
          <c:dPt>
            <c:idx val="3"/>
            <c:bubble3D val="0"/>
            <c:explosion val="29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67B-449F-8C94-B451B348BDF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67B-449F-8C94-B451B348BDF0}"/>
              </c:ext>
            </c:extLst>
          </c:dPt>
          <c:dLbls>
            <c:dLbl>
              <c:idx val="0"/>
              <c:layout>
                <c:manualLayout>
                  <c:x val="1.0992933575610658E-2"/>
                  <c:y val="-0.2160369553805774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67B-449F-8C94-B451B348BDF0}"/>
                </c:ext>
              </c:extLst>
            </c:dLbl>
            <c:dLbl>
              <c:idx val="1"/>
              <c:layout>
                <c:manualLayout>
                  <c:x val="3.6535433070865723E-3"/>
                  <c:y val="-6.067443569553805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67B-449F-8C94-B451B348BDF0}"/>
                </c:ext>
              </c:extLst>
            </c:dLbl>
            <c:dLbl>
              <c:idx val="2"/>
              <c:layout>
                <c:manualLayout>
                  <c:x val="1.2763997024746739E-4"/>
                  <c:y val="-7.489649331871646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67B-449F-8C94-B451B348BDF0}"/>
                </c:ext>
              </c:extLst>
            </c:dLbl>
            <c:dLbl>
              <c:idx val="3"/>
              <c:layout>
                <c:manualLayout>
                  <c:x val="-8.8000538394238763E-3"/>
                  <c:y val="9.448272965879263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67B-449F-8C94-B451B348BDF0}"/>
                </c:ext>
              </c:extLst>
            </c:dLbl>
            <c:dLbl>
              <c:idx val="4"/>
              <c:layout>
                <c:manualLayout>
                  <c:x val="6.5672825379586176E-3"/>
                  <c:y val="2.648339477796485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67B-449F-8C94-B451B348BD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Galima</c:v>
                </c:pt>
                <c:pt idx="1">
                  <c:v>Negalima</c:v>
                </c:pt>
                <c:pt idx="2">
                  <c:v>Tai tik laikinas dalykas</c:v>
                </c:pt>
                <c:pt idx="3">
                  <c:v>Nežinau</c:v>
                </c:pt>
                <c:pt idx="4">
                  <c:v>Kita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144</c:v>
                </c:pt>
                <c:pt idx="1">
                  <c:v>13</c:v>
                </c:pt>
                <c:pt idx="2">
                  <c:v>26</c:v>
                </c:pt>
                <c:pt idx="3">
                  <c:v>63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67B-449F-8C94-B451B348BDF0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7025766650963501"/>
          <c:y val="4.5524409448818914E-2"/>
          <c:w val="0.22073804876954484"/>
          <c:h val="0.922475590551181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t-LT" sz="2000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Elektroninių </a:t>
            </a:r>
            <a:r>
              <a:rPr lang="en-US" sz="2000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cigare</a:t>
            </a:r>
            <a:r>
              <a:rPr lang="lt-LT" sz="2000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čių</a:t>
            </a:r>
            <a:r>
              <a:rPr lang="en-US" sz="2000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2000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poveikis</a:t>
            </a:r>
            <a:r>
              <a:rPr lang="en-US" sz="2000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psichinei</a:t>
            </a:r>
            <a:r>
              <a:rPr lang="en-US" sz="2000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sz="2000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fizinei</a:t>
            </a:r>
            <a:r>
              <a:rPr lang="en-US" sz="2000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sveikatai</a:t>
            </a:r>
            <a:endParaRPr lang="en-US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6485928112961915"/>
          <c:y val="1.89003423640756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8D77-4C60-A945-1481F280F93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8D77-4C60-A945-1481F280F93E}"/>
              </c:ext>
            </c:extLst>
          </c:dPt>
          <c:dPt>
            <c:idx val="2"/>
            <c:invertIfNegative val="0"/>
            <c:bubble3D val="0"/>
            <c:spPr>
              <a:solidFill>
                <a:srgbClr val="7030A0">
                  <a:alpha val="85000"/>
                </a:srgb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8D77-4C60-A945-1481F280F93E}"/>
              </c:ext>
            </c:extLst>
          </c:dPt>
          <c:dLbls>
            <c:dLbl>
              <c:idx val="0"/>
              <c:layout>
                <c:manualLayout>
                  <c:x val="7.8977836586172669E-3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76BF9E6C-1514-4C57-A76E-B913F6912AE8}" type="VALUE">
                      <a:rPr lang="en-US" sz="2000">
                        <a:solidFill>
                          <a:srgbClr val="FF0000"/>
                        </a:solidFill>
                      </a:rPr>
                      <a:pPr>
                        <a:defRPr sz="200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[REIKŠMĖ]</a:t>
                    </a:fld>
                    <a:r>
                      <a:rPr lang="en-US" sz="2000">
                        <a:solidFill>
                          <a:srgbClr val="FF0000"/>
                        </a:solidFill>
                      </a:rPr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FF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D77-4C60-A945-1481F280F93E}"/>
                </c:ext>
              </c:extLst>
            </c:dLbl>
            <c:dLbl>
              <c:idx val="1"/>
              <c:layout>
                <c:manualLayout>
                  <c:x val="5.0505050505050509E-3"/>
                  <c:y val="0"/>
                </c:manualLayout>
              </c:layout>
              <c:tx>
                <c:rich>
                  <a:bodyPr/>
                  <a:lstStyle/>
                  <a:p>
                    <a:fld id="{7F947A9B-A84A-4FA1-B627-87511890B5DF}" type="VALUE">
                      <a:rPr lang="en-US"/>
                      <a:pPr/>
                      <a:t>[REIKŠMĖ]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D77-4C60-A945-1481F280F93E}"/>
                </c:ext>
              </c:extLst>
            </c:dLbl>
            <c:dLbl>
              <c:idx val="2"/>
              <c:layout>
                <c:manualLayout>
                  <c:x val="2.5252525252524791E-3"/>
                  <c:y val="-5.8479532163742687E-3"/>
                </c:manualLayout>
              </c:layout>
              <c:tx>
                <c:rich>
                  <a:bodyPr/>
                  <a:lstStyle/>
                  <a:p>
                    <a:fld id="{1CC4A75A-9F2B-444E-9AD0-AE2C3D7A5A0F}" type="VALUE">
                      <a:rPr lang="en-US"/>
                      <a:pPr/>
                      <a:t>[REIKŠMĖ]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D77-4C60-A945-1481F280F93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189E096-CE32-4C92-8888-B313BA6901C1}" type="VALUE">
                      <a:rPr lang="en-US"/>
                      <a:pPr/>
                      <a:t>[REIKŠMĖ]</a:t>
                    </a:fld>
                    <a:r>
                      <a:rPr lang="en-US"/>
                      <a:t>%</a:t>
                    </a:r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8D77-4C60-A945-1481F280F9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Labai kenkia</c:v>
                </c:pt>
                <c:pt idx="1">
                  <c:v>Nekenkia</c:v>
                </c:pt>
                <c:pt idx="2">
                  <c:v>Neturi nuomonės</c:v>
                </c:pt>
                <c:pt idx="3">
                  <c:v>Kita</c:v>
                </c:pt>
              </c:strCache>
            </c:strRef>
          </c:cat>
          <c:val>
            <c:numRef>
              <c:f>Sheet1!$C$2:$C$5</c:f>
              <c:numCache>
                <c:formatCode>0</c:formatCode>
                <c:ptCount val="4"/>
                <c:pt idx="0">
                  <c:v>73.170731707317074</c:v>
                </c:pt>
                <c:pt idx="1">
                  <c:v>7.7235772357723578</c:v>
                </c:pt>
                <c:pt idx="2">
                  <c:v>19.105691056910569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D77-4C60-A945-1481F280F93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421207488"/>
        <c:axId val="1421200416"/>
      </c:barChart>
      <c:catAx>
        <c:axId val="14212074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421200416"/>
        <c:crosses val="autoZero"/>
        <c:auto val="1"/>
        <c:lblAlgn val="ctr"/>
        <c:lblOffset val="100"/>
        <c:noMultiLvlLbl val="0"/>
      </c:catAx>
      <c:valAx>
        <c:axId val="1421200416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21207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0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308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30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pattFill prst="ltDn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>
        <a:solidFill>
          <a:schemeClr val="phClr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0.16877</cdr:x>
      <cdr:y>0.00826</cdr:y>
    </cdr:from>
    <cdr:to>
      <cdr:x>0.85209</cdr:x>
      <cdr:y>0.11131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1464704" y="37164"/>
          <a:ext cx="5930150" cy="4633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ct val="150000"/>
            </a:lnSpc>
            <a:spcAft>
              <a:spcPts val="800"/>
            </a:spcAft>
            <a:tabLst>
              <a:tab pos="3436620" algn="l"/>
            </a:tabLst>
          </a:pPr>
          <a:r>
            <a:rPr lang="lt-LT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Kokios respondentų </a:t>
          </a:r>
          <a:r>
            <a:rPr lang="en-US" b="1" dirty="0" err="1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nuomonės</a:t>
          </a:r>
          <a:r>
            <a:rPr lang="en-US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apie</a:t>
          </a:r>
          <a:r>
            <a:rPr lang="en-US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elektronines</a:t>
          </a:r>
          <a:r>
            <a:rPr lang="en-US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b="1" dirty="0" err="1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cigaretes</a:t>
          </a:r>
          <a:r>
            <a:rPr lang="en-US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.</a:t>
          </a:r>
          <a:endParaRPr lang="en-US" sz="1600" b="1" dirty="0">
            <a:solidFill>
              <a:srgbClr val="FF0000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1EAE-8F2D-44DC-A606-AF0882DF6817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B3F1C0B-4ED7-40D7-8083-6A2EF04C59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686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1EAE-8F2D-44DC-A606-AF0882DF6817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B3F1C0B-4ED7-40D7-8083-6A2EF04C59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868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1EAE-8F2D-44DC-A606-AF0882DF6817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B3F1C0B-4ED7-40D7-8083-6A2EF04C599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12576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1EAE-8F2D-44DC-A606-AF0882DF6817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B3F1C0B-4ED7-40D7-8083-6A2EF04C59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9386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1EAE-8F2D-44DC-A606-AF0882DF6817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B3F1C0B-4ED7-40D7-8083-6A2EF04C599D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5618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1EAE-8F2D-44DC-A606-AF0882DF6817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B3F1C0B-4ED7-40D7-8083-6A2EF04C59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252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1EAE-8F2D-44DC-A606-AF0882DF6817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1C0B-4ED7-40D7-8083-6A2EF04C59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681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1EAE-8F2D-44DC-A606-AF0882DF6817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1C0B-4ED7-40D7-8083-6A2EF04C59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316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1EAE-8F2D-44DC-A606-AF0882DF6817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1C0B-4ED7-40D7-8083-6A2EF04C59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8497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1EAE-8F2D-44DC-A606-AF0882DF6817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B3F1C0B-4ED7-40D7-8083-6A2EF04C59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928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1EAE-8F2D-44DC-A606-AF0882DF6817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B3F1C0B-4ED7-40D7-8083-6A2EF04C59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2181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1EAE-8F2D-44DC-A606-AF0882DF6817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B3F1C0B-4ED7-40D7-8083-6A2EF04C59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342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1EAE-8F2D-44DC-A606-AF0882DF6817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1C0B-4ED7-40D7-8083-6A2EF04C59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271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1EAE-8F2D-44DC-A606-AF0882DF6817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1C0B-4ED7-40D7-8083-6A2EF04C59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9322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1EAE-8F2D-44DC-A606-AF0882DF6817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F1C0B-4ED7-40D7-8083-6A2EF04C59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1751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F1EAE-8F2D-44DC-A606-AF0882DF6817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B3F1C0B-4ED7-40D7-8083-6A2EF04C59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590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F1EAE-8F2D-44DC-A606-AF0882DF6817}" type="datetimeFigureOut">
              <a:rPr lang="en-US" smtClean="0"/>
              <a:t>6/17/2024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B3F1C0B-4ED7-40D7-8083-6A2EF04C59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410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lt-LT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„ELEKTRONINIŲ CIGAREČIŲ ŽALA PAAUGLIŲ PSICHINEI IR FIZINEI SVEIKATAI“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endParaRPr lang="lt-LT" sz="32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lt-LT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Darbą atliko 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lt-LT" sz="28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a klasės mokinės 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Gustė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Dzencevičiūtė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Karolina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Grėbliūnaitė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Luknė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Bagušytė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</a:t>
            </a:r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nelija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Kuktelionytė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lt-LT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endParaRPr lang="lt-LT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ct val="150000"/>
              </a:lnSpc>
              <a:spcAft>
                <a:spcPts val="800"/>
              </a:spcAft>
            </a:pPr>
            <a:r>
              <a:rPr lang="lt-L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Darbo vadovė </a:t>
            </a:r>
          </a:p>
          <a:p>
            <a:pPr algn="r">
              <a:lnSpc>
                <a:spcPct val="150000"/>
              </a:lnSpc>
              <a:spcAft>
                <a:spcPts val="800"/>
              </a:spcAft>
            </a:pPr>
            <a:r>
              <a:rPr lang="lt-LT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Ilona </a:t>
            </a:r>
            <a:r>
              <a:rPr lang="lt-LT" sz="2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Sodytė</a:t>
            </a:r>
            <a:endParaRPr lang="lt-LT" sz="2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466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3"/>
          <p:cNvGraphicFramePr/>
          <p:nvPr>
            <p:extLst>
              <p:ext uri="{D42A27DB-BD31-4B8C-83A1-F6EECF244321}">
                <p14:modId xmlns:p14="http://schemas.microsoft.com/office/powerpoint/2010/main" val="3035973420"/>
              </p:ext>
            </p:extLst>
          </p:nvPr>
        </p:nvGraphicFramePr>
        <p:xfrm>
          <a:off x="166254" y="1"/>
          <a:ext cx="12025746" cy="4397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83126" y="4962458"/>
            <a:ext cx="119703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  <a:tabLst>
                <a:tab pos="343662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Apibendrinant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pagrindinė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priežastis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kodėl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paaugliai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pradeda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rūkyti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yra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tai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labai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kieta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taip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isšsiskirti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tarpo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324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2"/>
          <p:cNvGraphicFramePr/>
          <p:nvPr>
            <p:extLst>
              <p:ext uri="{D42A27DB-BD31-4B8C-83A1-F6EECF244321}">
                <p14:modId xmlns:p14="http://schemas.microsoft.com/office/powerpoint/2010/main" val="2041595209"/>
              </p:ext>
            </p:extLst>
          </p:nvPr>
        </p:nvGraphicFramePr>
        <p:xfrm>
          <a:off x="182880" y="-1"/>
          <a:ext cx="12009119" cy="42807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-27993" y="4635319"/>
            <a:ext cx="12192000" cy="1695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  <a:tabLst>
                <a:tab pos="1554480" algn="l"/>
              </a:tabLst>
            </a:pP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 gautų atsakymų galima teigti, kad dauguma progimnazijoje besimokančių mokinių neturi nuomonės, nes nerūko, bet nemaža dalis teigia, kad nors ir žino, kad tai negerai, vis tiek rūko elektronines cigaretes.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478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5"/>
          <p:cNvGraphicFramePr/>
          <p:nvPr>
            <p:extLst>
              <p:ext uri="{D42A27DB-BD31-4B8C-83A1-F6EECF244321}">
                <p14:modId xmlns:p14="http://schemas.microsoft.com/office/powerpoint/2010/main" val="2438903281"/>
              </p:ext>
            </p:extLst>
          </p:nvPr>
        </p:nvGraphicFramePr>
        <p:xfrm>
          <a:off x="1138843" y="126768"/>
          <a:ext cx="10374283" cy="3863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4713077"/>
            <a:ext cx="12192000" cy="1141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atsakymų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šiais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laikais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daugiausiai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sužino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el</a:t>
            </a: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ktronines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cigaretes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draugų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tarpo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kurie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jomis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juos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pavaišina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leidžia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išbandyti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4446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7"/>
          <p:cNvGraphicFramePr/>
          <p:nvPr>
            <p:extLst>
              <p:ext uri="{D42A27DB-BD31-4B8C-83A1-F6EECF244321}">
                <p14:modId xmlns:p14="http://schemas.microsoft.com/office/powerpoint/2010/main" val="2212321617"/>
              </p:ext>
            </p:extLst>
          </p:nvPr>
        </p:nvGraphicFramePr>
        <p:xfrm>
          <a:off x="207818" y="-1"/>
          <a:ext cx="11984182" cy="3715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1596044" y="4344432"/>
            <a:ext cx="88946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alime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daryti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išvadas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daugumą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paskatino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pradėti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rūkyti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draugai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980382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388720883"/>
              </p:ext>
            </p:extLst>
          </p:nvPr>
        </p:nvGraphicFramePr>
        <p:xfrm>
          <a:off x="182880" y="617"/>
          <a:ext cx="11804071" cy="3940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82633" y="4671444"/>
            <a:ext cx="11704318" cy="1315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atsakymų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daryti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išvadas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rūkydami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elektronines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cigaretes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nepastebi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jokio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skirtumo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326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713202362"/>
              </p:ext>
            </p:extLst>
          </p:nvPr>
        </p:nvGraphicFramePr>
        <p:xfrm>
          <a:off x="239684" y="0"/>
          <a:ext cx="11712632" cy="3941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39684" y="4628888"/>
            <a:ext cx="11424459" cy="587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alima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 58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</a:t>
            </a: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galvoja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jog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rūkymo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priprasti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144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414568387"/>
              </p:ext>
            </p:extLst>
          </p:nvPr>
        </p:nvGraphicFramePr>
        <p:xfrm>
          <a:off x="99754" y="0"/>
          <a:ext cx="11995264" cy="4031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4679895"/>
            <a:ext cx="11995264" cy="1141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80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atsakymų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mūsų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progimnazijos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galvoja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elektroninių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cigarečių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rūkymas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kenkia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psichinei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fizinei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sveikatai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604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445460149"/>
              </p:ext>
            </p:extLst>
          </p:nvPr>
        </p:nvGraphicFramePr>
        <p:xfrm>
          <a:off x="0" y="116378"/>
          <a:ext cx="11812385" cy="4131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116377" y="4895888"/>
            <a:ext cx="11986953" cy="1141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Taigi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atsakymų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daryti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išvadas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elektroninių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cigarečių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rūkymas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kenkia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net </a:t>
            </a: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šalia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esantiems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žmonėms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6907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758617191"/>
              </p:ext>
            </p:extLst>
          </p:nvPr>
        </p:nvGraphicFramePr>
        <p:xfrm>
          <a:off x="83128" y="207558"/>
          <a:ext cx="12108872" cy="3441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83127" y="4081378"/>
            <a:ext cx="11887199" cy="1695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atsakymų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dauguma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besimokančių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VDU “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Atžalyno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progimnazijoje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tai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yra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skaitę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internete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puikiai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žino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elektroninių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cigarečių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sukeli</a:t>
            </a: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ligas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965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740937300"/>
              </p:ext>
            </p:extLst>
          </p:nvPr>
        </p:nvGraphicFramePr>
        <p:xfrm>
          <a:off x="157942" y="116378"/>
          <a:ext cx="11820697" cy="39984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157942" y="4605011"/>
            <a:ext cx="11820697" cy="1141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respondent</a:t>
            </a: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atsakymų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vienareikšmiškai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daugiau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pusė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tarpe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draugų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kurie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elektronines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cigaretes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22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8313" y="222742"/>
            <a:ext cx="7930342" cy="4212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lt-LT" sz="4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Tyrimo tikslas 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lt-LT" sz="4000" b="1" dirty="0">
              <a:solidFill>
                <a:srgbClr val="00B05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Išsiaiškinti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paauglių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žinias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apie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elektroninių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cigarečių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vartojimo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galimą</a:t>
            </a:r>
            <a:r>
              <a:rPr lang="lt-LT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poveikį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psichinei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fizinei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sveikatai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Question mark stock illustration. Illustration of problem - 298857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8375" y="1067653"/>
            <a:ext cx="3993625" cy="4427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3408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2188209594"/>
              </p:ext>
            </p:extLst>
          </p:nvPr>
        </p:nvGraphicFramePr>
        <p:xfrm>
          <a:off x="182879" y="130838"/>
          <a:ext cx="11870575" cy="34602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182879" y="4447139"/>
            <a:ext cx="11870575" cy="1141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800"/>
              </a:spcAft>
            </a:pP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agal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gautus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rezultatus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mūsų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progimnazijoje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yra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nemaža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dalis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kurie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elektronines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cigaretes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tai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žino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besimokantys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6608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814244016"/>
              </p:ext>
            </p:extLst>
          </p:nvPr>
        </p:nvGraphicFramePr>
        <p:xfrm>
          <a:off x="182880" y="0"/>
          <a:ext cx="12009120" cy="4155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4812831"/>
            <a:ext cx="12095018" cy="1141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80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Taigi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rezultatų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elektronines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cigaretes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visus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priedus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laisvai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nusiperka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patys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internetinėje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sistemoje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9321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871689228"/>
              </p:ext>
            </p:extLst>
          </p:nvPr>
        </p:nvGraphicFramePr>
        <p:xfrm>
          <a:off x="161231" y="60181"/>
          <a:ext cx="12030769" cy="3938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161230" y="4886966"/>
            <a:ext cx="11847267" cy="1141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atsakymų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daryti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išvadas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dauguma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apklaustų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nežino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rūkytų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įprastų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skonių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elektronines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cigaretes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7751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595891397"/>
              </p:ext>
            </p:extLst>
          </p:nvPr>
        </p:nvGraphicFramePr>
        <p:xfrm>
          <a:off x="66772" y="174754"/>
          <a:ext cx="12125228" cy="38187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66772" y="4842788"/>
            <a:ext cx="11941726" cy="1141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  <a:tabLst>
                <a:tab pos="343662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Apibendrinant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tiek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garinim</a:t>
            </a: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ą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tiek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pinimą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renkasi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apytiksliai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vienodas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skaičius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5305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2315741290"/>
              </p:ext>
            </p:extLst>
          </p:nvPr>
        </p:nvGraphicFramePr>
        <p:xfrm>
          <a:off x="63645" y="0"/>
          <a:ext cx="11790305" cy="4181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157942" y="4979084"/>
            <a:ext cx="11779134" cy="1141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atsakymų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šiais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laikais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</a:t>
            </a:r>
            <a:r>
              <a:rPr lang="lt-LT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daugiausiai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įtakos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rūkyti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turi tai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šalia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niekas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nerūkytų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niekas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neskatintų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tai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daryti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618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443492782"/>
              </p:ext>
            </p:extLst>
          </p:nvPr>
        </p:nvGraphicFramePr>
        <p:xfrm>
          <a:off x="1055715" y="191365"/>
          <a:ext cx="11047615" cy="4139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99753" y="4844730"/>
            <a:ext cx="11920451" cy="1441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Taigi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gautų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atsakymų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galime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šiais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laikais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labiausiai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pasitiki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savo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tėvais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todėl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norėdami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mesti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rūkyti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pagalbos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kreipt</a:t>
            </a:r>
            <a:r>
              <a:rPr lang="lt-LT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ų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būtent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į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juos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919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3669499001"/>
              </p:ext>
            </p:extLst>
          </p:nvPr>
        </p:nvGraphicFramePr>
        <p:xfrm>
          <a:off x="-1" y="159413"/>
          <a:ext cx="12192001" cy="42380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157942" y="5122246"/>
            <a:ext cx="119537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G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alime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daryti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išvadas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daugum</a:t>
            </a: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mokinių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galvoja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jog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uždraudus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elektronines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cigaretes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būtų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mažiau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rūkančių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paauglių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53769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2632" y="107098"/>
            <a:ext cx="11829011" cy="6453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Buvo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pateiktas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atviras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klausimas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siekiant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išsiaiškinti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nuomones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apie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tai,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jie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patartų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kitiems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paaugliams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jie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nustotų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rūkyti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elektronines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cigaretes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t-LT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Į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šį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klausmą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buvo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atsakyta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taip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lt-LT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Reikia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mesti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rūkyti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negalvoti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apie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kitus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Pasikalbėti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apie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tai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tėvais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Reikia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nueiti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pas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psichologą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jeigu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pats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nepajėgi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Keisti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gyvenimo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būdą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nes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greitai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mirsi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Jeigu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negali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prisiversti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pats – “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užsikoduok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ctr">
              <a:lnSpc>
                <a:spcPct val="150000"/>
              </a:lnSpc>
              <a:spcAft>
                <a:spcPts val="800"/>
              </a:spcAft>
            </a:pP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visų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gautų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atsakymų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apie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tai,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jie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patartų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kitiems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paaugliams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jeigu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jie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norėtų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mesti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rūkyti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visgi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nėra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vieningų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nuomonių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Kiekvienas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respondentas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linki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skirtingai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bet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visgi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galime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reikia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rasti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jėgų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tai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padaryti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jeigu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pačiam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pritrūksta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jėgų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reikia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kreiptis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pagalbos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861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49252"/>
            <a:ext cx="11999098" cy="9169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800"/>
              </a:spcAft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IŠVADOS</a:t>
            </a:r>
            <a:endParaRPr lang="en-US" sz="40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4,000+ Free Question Mark &amp; Question Images - Pixab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145" y="1704830"/>
            <a:ext cx="5178830" cy="5178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462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06228"/>
            <a:ext cx="12070080" cy="113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800"/>
              </a:spcAft>
            </a:pP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Atlikus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anketinę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apklausą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VDU “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Atžalyno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progimnazijoje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besimokančia</a:t>
            </a:r>
            <a:r>
              <a:rPr lang="lt-LT" sz="24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mokiniais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daryti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tokias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išvadas</a:t>
            </a:r>
            <a:r>
              <a:rPr lang="lt-LT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Rectangle 3"/>
          <p:cNvSpPr/>
          <p:nvPr/>
        </p:nvSpPr>
        <p:spPr>
          <a:xfrm>
            <a:off x="155170" y="1895615"/>
            <a:ext cx="1191490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1554480" algn="l"/>
              </a:tabLst>
            </a:pPr>
            <a:r>
              <a:rPr lang="lt-LT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Pagrindinė priežastis, kodėl paaugliai pradeda rūkyti yra ta, kad tai labai “kieta” ir jie taip nori neišsiskirti iš jų tarpo.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1554480" algn="l"/>
              </a:tabLst>
            </a:pPr>
            <a:r>
              <a:rPr lang="lt-LT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Dauguma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progimnazijoje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besimokančių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neturi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nuomonės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nerūko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bet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nemaža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dalis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teigia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žino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tai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negerai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vis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tiek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elektronines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cigaretes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1554480" algn="l"/>
              </a:tabLst>
            </a:pPr>
            <a:r>
              <a:rPr lang="lt-LT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Šiais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laikais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daugiausiai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sužino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el</a:t>
            </a: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ktronines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cigaretes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draugų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tarpo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kurie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jomis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juos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pavaišina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leidžia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išbandyti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endParaRPr lang="lt-LT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1554480" algn="l"/>
              </a:tabLst>
            </a:pPr>
            <a:r>
              <a:rPr lang="lt-LT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Daugumą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paskatino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pradėti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rūkyti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draugai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  <a:tabLst>
                <a:tab pos="1554480" algn="l"/>
              </a:tabLst>
            </a:pPr>
            <a:r>
              <a:rPr lang="lt-LT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Rūkydami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elektronines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cigaretes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nepastebi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jokio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skirtumo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6196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752" y="146812"/>
            <a:ext cx="11787447" cy="5763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Darbo</a:t>
            </a:r>
            <a:r>
              <a:rPr lang="en-US" sz="32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uždaviniai</a:t>
            </a:r>
            <a:r>
              <a:rPr lang="lt-LT" sz="32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lt-LT" sz="32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</a:t>
            </a:r>
            <a:r>
              <a:rPr lang="en-US" sz="3200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Įvertinti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moksleivių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žinias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apie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priklausomybes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sukeliančių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medžiagų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rūšis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vartojimo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būdo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poveikį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psichinei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fizinei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sveikatai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Nustatyti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rūkančių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elektronines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cigaretes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populiariausius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būdus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jie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skiriasi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Ištirti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moksleivių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žini</a:t>
            </a:r>
            <a:r>
              <a:rPr lang="lt-LT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apie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priklausomybes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sukeliančias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medžiagas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galimus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informacijos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šaltinius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>
              <a:lnSpc>
                <a:spcPct val="150000"/>
              </a:lnSpc>
              <a:spcAft>
                <a:spcPts val="800"/>
              </a:spcAf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9572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30818" y="91890"/>
            <a:ext cx="11797697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  <a:tabLst>
                <a:tab pos="1554480" algn="l"/>
              </a:tabLst>
            </a:pPr>
            <a:r>
              <a:rPr lang="lt-LT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Didelė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dalis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galvoja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jog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rūkymo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priprasti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  <a:tabLst>
                <a:tab pos="1554480" algn="l"/>
              </a:tabLst>
            </a:pPr>
            <a:r>
              <a:rPr lang="lt-LT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Mūsų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progimnazijos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galvoja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elektroninių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cigarečių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rūkymas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kenkia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psichinei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fizinei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sveikatai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  <a:tabLst>
                <a:tab pos="1554480" algn="l"/>
              </a:tabLst>
            </a:pPr>
            <a:r>
              <a:rPr lang="lt-LT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Elektroninių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cigarečių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rūkymas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kenkia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net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šalia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esantiems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žmonėms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  <a:tabLst>
                <a:tab pos="1554480" algn="l"/>
              </a:tabLst>
            </a:pPr>
            <a:r>
              <a:rPr lang="lt-LT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Dauguma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besimokančių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VDU “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Atžalyno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progimnazijoje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tai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yra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skaitę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internete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puikiai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žino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elektroninių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cigarečių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sukeli</a:t>
            </a: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ligas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  <a:tabLst>
                <a:tab pos="1554480" algn="l"/>
              </a:tabLst>
            </a:pPr>
            <a:r>
              <a:rPr lang="lt-LT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Vienareikšmiškai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daugiau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pusė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tarpe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draugų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kurie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elektronines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cigaretes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351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83440"/>
            <a:ext cx="12011891" cy="6127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1554480" algn="l"/>
              </a:tabLst>
            </a:pPr>
            <a:endParaRPr lang="lt-LT" sz="24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1554480" algn="l"/>
              </a:tabLst>
            </a:pPr>
            <a:endParaRPr lang="lt-LT" sz="24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1554480" algn="l"/>
              </a:tabLst>
            </a:pPr>
            <a:r>
              <a:rPr lang="lt-LT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Mūsų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progimnazijoje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yra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nemaža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dalis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kurie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elektronines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cigaretes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tai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žino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besimokantys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1554480" algn="l"/>
              </a:tabLst>
            </a:pPr>
            <a:r>
              <a:rPr lang="lt-LT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Elektronines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cigaretes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visus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priedus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laisvai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nusiperka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patys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internetinėje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sistemoje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1554480" algn="l"/>
              </a:tabLst>
            </a:pPr>
            <a:r>
              <a:rPr lang="lt-LT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Dauguma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apklaustų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nežino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rūkytų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įprastų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skonių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elektronines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cigaretes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1554480" algn="l"/>
              </a:tabLst>
            </a:pPr>
            <a:r>
              <a:rPr lang="lt-LT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Apibendrinant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tiek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garinim</a:t>
            </a: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ą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tiek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pinimą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renkasi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apytiksliai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vienodas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skaičius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  <a:tabLst>
                <a:tab pos="1554480" algn="l"/>
              </a:tabLst>
            </a:pPr>
            <a:r>
              <a:rPr lang="lt-LT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Šiais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laikais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daugiausiai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įtakos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rūkyti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tada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šalia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niekas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nerūkytų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neskatintų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tai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daryti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96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6378" y="1080829"/>
            <a:ext cx="1192876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1554480" algn="l"/>
              </a:tabLst>
            </a:pPr>
            <a:r>
              <a:rPr lang="lt-LT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16.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labiausiai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pasitiki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tėvais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todėl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norėdami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rūkyti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pagalbos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kreipt</a:t>
            </a: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ų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būtent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į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juos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1554480" algn="l"/>
              </a:tabLst>
            </a:pPr>
            <a:r>
              <a:rPr lang="lt-LT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17.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Daugum</a:t>
            </a: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galvoja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jog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uždraudus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elektronines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cigaretes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mažiau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rūkančių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paauglių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</a:pPr>
            <a:r>
              <a:rPr lang="lt-LT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pripaž</a:t>
            </a:r>
            <a:r>
              <a:rPr lang="lt-LT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į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elektroninių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cigarečių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rūkymas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yra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blogas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dalykas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netgi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mirti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pataria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kitiems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reikia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rūkyti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jeigu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pačiam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pritrūksta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jėgų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reikia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kreiptis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pagalbos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88645" algn="just">
              <a:lnSpc>
                <a:spcPct val="150000"/>
              </a:lnSpc>
              <a:spcAft>
                <a:spcPts val="800"/>
              </a:spcAft>
              <a:tabLst>
                <a:tab pos="1554480" algn="l"/>
              </a:tabLs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2100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3097" y="373696"/>
            <a:ext cx="11928670" cy="9169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REKOMENDACIJOS</a:t>
            </a:r>
            <a:endParaRPr lang="en-US" sz="40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The Interview Guide: 7 Key Elements - AIH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884" y="2783244"/>
            <a:ext cx="7620000" cy="398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7145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2743" y="0"/>
            <a:ext cx="1168769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"/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Kadangi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didelė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dalis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VDU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Atžalyno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progimnazijoje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elektrnines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cigaretes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tai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dažniausiai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juos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skatina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daryti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draugai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reikėtų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daugiau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kalbėti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šių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cigarečių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sukeliama</a:t>
            </a:r>
            <a:r>
              <a:rPr lang="lt-L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ligas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rengti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daugiau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motyvuojančių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akcijų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dides</a:t>
            </a:r>
            <a:r>
              <a:rPr lang="lt-L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ė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dalis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suprastų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baisias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pasekmes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Nuo elektroninių cigarečių sukeltos ligos jau mirė šeši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87" y="3323986"/>
            <a:ext cx="6004144" cy="353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et ir nikotino neturintys garinimo skysčiai gali pakenkti plaučių  audiniui: vienas baltymas vaidina itin svarbų vaidmenį - L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731" y="3323984"/>
            <a:ext cx="5990706" cy="353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740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46661" y="0"/>
            <a:ext cx="10720647" cy="3671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"/>
            </a:pP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pripaž</a:t>
            </a:r>
            <a:r>
              <a:rPr lang="lt-LT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į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elektroninių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cigarečių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rūkymas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yra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blogas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dalykas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netgi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mirti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pataria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kitiems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reikia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mesti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rūkyti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jeigu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pačiam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pritrūksta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jėgų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lt-LT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tuomet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reikia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kreiptis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pagalbos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6000"/>
              </a:lnSpc>
              <a:spcAft>
                <a:spcPts val="0"/>
              </a:spcAft>
            </a:pP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Pigiausiai kainuojantis sveikatos išsaugojimo būdas - rinkosaikste.l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77" r="373"/>
          <a:stretch/>
        </p:blipFill>
        <p:spPr bwMode="auto">
          <a:xfrm>
            <a:off x="174567" y="3133899"/>
            <a:ext cx="4256117" cy="372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esti rūkyti padės telefoninė pagalbos linija - Narkotikų, tabako ir  alkoholio kontrolės departamenta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684" y="3133900"/>
            <a:ext cx="4360121" cy="37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Lengvas būdas mesti rūkyti - Allen Carr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2095" y="3133899"/>
            <a:ext cx="3399905" cy="3671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790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18706" y="0"/>
            <a:ext cx="10773294" cy="1962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"/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Rekomenduojame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aukšto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foje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įrengti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reklaminius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stendus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kuriuose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nuolat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būtų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pakabintos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nuotraukos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el</a:t>
            </a:r>
            <a:r>
              <a:rPr lang="lt-L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ktroninių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cigarečių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sukeliamas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ligas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poveikį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paauglių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fizinei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psichinei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sveikatai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OdontologijaKaip rūkymas žaloja dantis? - Odontologij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8" y="2058010"/>
            <a:ext cx="6344977" cy="4799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Tyrimas: net ir be nikotino gaminami garintuvai gali pakenkti plaučių  audiniui | Gyvenimas | 15min.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115" y="2058011"/>
            <a:ext cx="5649885" cy="479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413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alva Priklausai įsipareigoti aciu uz demesi paveiksliukas mirtina  Ekonomika Inspektori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23581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356" y="82021"/>
            <a:ext cx="11923222" cy="6785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Tyrimo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etapai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lt-LT" sz="2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lt-LT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Empirinis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tyrimas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vyko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2023 – 2024 m. 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iki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gegužės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mėnesio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lt-LT" sz="28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Tyrimas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vyko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šia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eiga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800" b="1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Mokslinės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literatūros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straipsnių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analizė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t-LT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Tyrimo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instrumentų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klausimynų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)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mokiniams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ruošimas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t-LT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besimokančių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VDU “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Atžalyno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progimnazijoje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anketavimas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t-LT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Anketinių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duomenų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analizė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t-LT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Tyrimo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išvados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lt-LT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Rekomendacijų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ruošimas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0761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197" y="0"/>
            <a:ext cx="11873346" cy="2503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Tiriamųjų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imtis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atranka</a:t>
            </a:r>
            <a:r>
              <a:rPr lang="lt-LT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lt-L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Tyrime dalyvavo </a:t>
            </a:r>
            <a:r>
              <a:rPr lang="lt-L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246</a:t>
            </a:r>
            <a:r>
              <a:rPr lang="lt-LT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respondentai, kurie mokosi VDU „Atžalyno“ progimnazijoje.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320" y="3591098"/>
            <a:ext cx="7195673" cy="3266902"/>
          </a:xfrm>
          <a:prstGeom prst="rect">
            <a:avLst/>
          </a:prstGeom>
        </p:spPr>
      </p:pic>
      <p:pic>
        <p:nvPicPr>
          <p:cNvPr id="4098" name="Picture 2" descr="Nėra nuotraukos aprašo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4203413"/>
            <a:ext cx="2377440" cy="251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Nėra nuotraukos aprašo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5994" y="4203413"/>
            <a:ext cx="2422152" cy="251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97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2096"/>
            <a:ext cx="12031287" cy="5858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3" algn="ctr">
              <a:lnSpc>
                <a:spcPct val="150000"/>
              </a:lnSpc>
              <a:spcAft>
                <a:spcPts val="800"/>
              </a:spcAft>
            </a:pPr>
            <a:r>
              <a:rPr lang="lt-LT" sz="3200" b="1" i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Tyrimo instrumento sudarymas</a:t>
            </a:r>
          </a:p>
          <a:p>
            <a:pPr lvl="3" algn="ctr">
              <a:lnSpc>
                <a:spcPct val="150000"/>
              </a:lnSpc>
              <a:spcAft>
                <a:spcPts val="800"/>
              </a:spcAft>
            </a:pPr>
            <a:endParaRPr lang="en-US" sz="32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lt-L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Mokiniams klausimyną sudaro </a:t>
            </a:r>
            <a:r>
              <a:rPr lang="lt-LT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 </a:t>
            </a:r>
            <a:r>
              <a:rPr lang="lt-L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klausimų, iš kurių 1 atviro tipo klausimas ir 19 uždaro tipo klausimų, su galimybe parašyti savo nuomonę.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lt-L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Klausimais buvo siekiama ne tik konstatuoti esamą faktinę situaciją, bet ir sužinoti mokinių nuomonę.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lt-L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Buvo apklausti </a:t>
            </a:r>
            <a:r>
              <a:rPr lang="lt-LT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 – 8 klasių mokiniai, </a:t>
            </a:r>
            <a:r>
              <a:rPr lang="lt-LT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kurie mokosi VDU „Atžalyno“ progimnazijoje.</a:t>
            </a:r>
          </a:p>
        </p:txBody>
      </p:sp>
    </p:spTree>
    <p:extLst>
      <p:ext uri="{BB962C8B-B14F-4D97-AF65-F5344CB8AC3E}">
        <p14:creationId xmlns:p14="http://schemas.microsoft.com/office/powerpoint/2010/main" val="10423330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8550" y="426319"/>
            <a:ext cx="117534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48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TYRIMO REZULTATAI</a:t>
            </a:r>
            <a:endParaRPr lang="en-US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7775" y="2100522"/>
            <a:ext cx="57150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2521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1"/>
          <p:cNvGraphicFramePr/>
          <p:nvPr>
            <p:extLst>
              <p:ext uri="{D42A27DB-BD31-4B8C-83A1-F6EECF244321}">
                <p14:modId xmlns:p14="http://schemas.microsoft.com/office/powerpoint/2010/main" val="1756379270"/>
              </p:ext>
            </p:extLst>
          </p:nvPr>
        </p:nvGraphicFramePr>
        <p:xfrm>
          <a:off x="1745673" y="141316"/>
          <a:ext cx="8861367" cy="3857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249382" y="4566057"/>
            <a:ext cx="11704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lt-LT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 to galime daryti išvadas, kad klasėse mokosi daugiau berniukų, nei mergaičių.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690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5"/>
          <p:cNvGraphicFramePr/>
          <p:nvPr>
            <p:extLst>
              <p:ext uri="{D42A27DB-BD31-4B8C-83A1-F6EECF244321}">
                <p14:modId xmlns:p14="http://schemas.microsoft.com/office/powerpoint/2010/main" val="244793235"/>
              </p:ext>
            </p:extLst>
          </p:nvPr>
        </p:nvGraphicFramePr>
        <p:xfrm>
          <a:off x="66502" y="0"/>
          <a:ext cx="11953702" cy="3782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16131" y="3956855"/>
            <a:ext cx="11712633" cy="1856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  <a:tabLst>
                <a:tab pos="2453640" algn="l"/>
              </a:tabLs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Iš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rezultatų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teigti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daugiausia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apklausoje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dalyvavo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lt-LT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  <a:tabLst>
                <a:tab pos="2453640" algn="l"/>
              </a:tabLst>
            </a:pPr>
            <a:r>
              <a:rPr lang="en-US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 – 14 </a:t>
            </a:r>
            <a:r>
              <a:rPr lang="en-US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metų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amžiaus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mokiniai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b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550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1603</Words>
  <Application>Microsoft Office PowerPoint</Application>
  <PresentationFormat>Plačiaekranė</PresentationFormat>
  <Paragraphs>183</Paragraphs>
  <Slides>37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7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37</vt:i4>
      </vt:variant>
    </vt:vector>
  </HeadingPairs>
  <TitlesOfParts>
    <vt:vector size="45" baseType="lpstr">
      <vt:lpstr>Arial</vt:lpstr>
      <vt:lpstr>Calibri</vt:lpstr>
      <vt:lpstr>Century Gothic</vt:lpstr>
      <vt:lpstr>Symbol</vt:lpstr>
      <vt:lpstr>Times New Roman</vt:lpstr>
      <vt:lpstr>Wingdings</vt:lpstr>
      <vt:lpstr>Wingdings 3</vt:lpstr>
      <vt:lpstr>Wisp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Mokytojas</dc:creator>
  <cp:lastModifiedBy>ILONA SODYTĖ</cp:lastModifiedBy>
  <cp:revision>52</cp:revision>
  <dcterms:created xsi:type="dcterms:W3CDTF">2024-06-05T08:04:34Z</dcterms:created>
  <dcterms:modified xsi:type="dcterms:W3CDTF">2024-06-17T13:20:43Z</dcterms:modified>
</cp:coreProperties>
</file>